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9" r:id="rId3"/>
    <p:sldId id="262" r:id="rId4"/>
    <p:sldId id="297" r:id="rId5"/>
    <p:sldId id="264" r:id="rId6"/>
    <p:sldId id="283" r:id="rId7"/>
    <p:sldId id="292" r:id="rId8"/>
    <p:sldId id="298" r:id="rId9"/>
    <p:sldId id="285" r:id="rId10"/>
    <p:sldId id="284" r:id="rId11"/>
    <p:sldId id="293" r:id="rId12"/>
    <p:sldId id="299" r:id="rId13"/>
    <p:sldId id="288" r:id="rId14"/>
    <p:sldId id="286" r:id="rId15"/>
    <p:sldId id="294" r:id="rId16"/>
    <p:sldId id="300" r:id="rId17"/>
    <p:sldId id="289" r:id="rId18"/>
    <p:sldId id="290" r:id="rId19"/>
    <p:sldId id="295" r:id="rId20"/>
    <p:sldId id="301" r:id="rId21"/>
    <p:sldId id="291" r:id="rId22"/>
    <p:sldId id="296"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52F"/>
    <a:srgbClr val="512A5A"/>
    <a:srgbClr val="A181B9"/>
    <a:srgbClr val="5E204F"/>
    <a:srgbClr val="842771"/>
    <a:srgbClr val="A0378A"/>
    <a:srgbClr val="752363"/>
    <a:srgbClr val="94C120"/>
    <a:srgbClr val="C083B8"/>
    <a:srgbClr val="7F24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3" autoAdjust="0"/>
    <p:restoredTop sz="92578" autoAdjust="0"/>
  </p:normalViewPr>
  <p:slideViewPr>
    <p:cSldViewPr snapToGrid="0" showGuides="1">
      <p:cViewPr varScale="1">
        <p:scale>
          <a:sx n="65" d="100"/>
          <a:sy n="65" d="100"/>
        </p:scale>
        <p:origin x="7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8BC22-E93B-49CA-A3F3-06ECB15C8121}" type="datetimeFigureOut">
              <a:rPr lang="en-US" smtClean="0"/>
              <a:t>10/29/2021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59639-DDAB-4A5D-8DAE-13C34D7CD8B2}" type="slidenum">
              <a:rPr lang="en-US" smtClean="0"/>
              <a:t>‹N°›</a:t>
            </a:fld>
            <a:endParaRPr lang="en-US"/>
          </a:p>
        </p:txBody>
      </p:sp>
    </p:spTree>
    <p:extLst>
      <p:ext uri="{BB962C8B-B14F-4D97-AF65-F5344CB8AC3E}">
        <p14:creationId xmlns:p14="http://schemas.microsoft.com/office/powerpoint/2010/main" val="374628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a:t>
            </a:fld>
            <a:endParaRPr lang="en-US"/>
          </a:p>
        </p:txBody>
      </p:sp>
    </p:spTree>
    <p:extLst>
      <p:ext uri="{BB962C8B-B14F-4D97-AF65-F5344CB8AC3E}">
        <p14:creationId xmlns:p14="http://schemas.microsoft.com/office/powerpoint/2010/main" val="77598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14</a:t>
            </a:fld>
            <a:endParaRPr lang="en-US"/>
          </a:p>
        </p:txBody>
      </p:sp>
    </p:spTree>
    <p:extLst>
      <p:ext uri="{BB962C8B-B14F-4D97-AF65-F5344CB8AC3E}">
        <p14:creationId xmlns:p14="http://schemas.microsoft.com/office/powerpoint/2010/main" val="370287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15</a:t>
            </a:fld>
            <a:endParaRPr lang="en-US"/>
          </a:p>
        </p:txBody>
      </p:sp>
    </p:spTree>
    <p:extLst>
      <p:ext uri="{BB962C8B-B14F-4D97-AF65-F5344CB8AC3E}">
        <p14:creationId xmlns:p14="http://schemas.microsoft.com/office/powerpoint/2010/main" val="166667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17</a:t>
            </a:fld>
            <a:endParaRPr lang="en-US"/>
          </a:p>
        </p:txBody>
      </p:sp>
    </p:spTree>
    <p:extLst>
      <p:ext uri="{BB962C8B-B14F-4D97-AF65-F5344CB8AC3E}">
        <p14:creationId xmlns:p14="http://schemas.microsoft.com/office/powerpoint/2010/main" val="86525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18</a:t>
            </a:fld>
            <a:endParaRPr lang="en-US"/>
          </a:p>
        </p:txBody>
      </p:sp>
    </p:spTree>
    <p:extLst>
      <p:ext uri="{BB962C8B-B14F-4D97-AF65-F5344CB8AC3E}">
        <p14:creationId xmlns:p14="http://schemas.microsoft.com/office/powerpoint/2010/main" val="411790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19</a:t>
            </a:fld>
            <a:endParaRPr lang="en-US"/>
          </a:p>
        </p:txBody>
      </p:sp>
    </p:spTree>
    <p:extLst>
      <p:ext uri="{BB962C8B-B14F-4D97-AF65-F5344CB8AC3E}">
        <p14:creationId xmlns:p14="http://schemas.microsoft.com/office/powerpoint/2010/main" val="17488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21</a:t>
            </a:fld>
            <a:endParaRPr lang="en-US"/>
          </a:p>
        </p:txBody>
      </p:sp>
    </p:spTree>
    <p:extLst>
      <p:ext uri="{BB962C8B-B14F-4D97-AF65-F5344CB8AC3E}">
        <p14:creationId xmlns:p14="http://schemas.microsoft.com/office/powerpoint/2010/main" val="44618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10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rhumatismes inflammatoires chroniques (RIC)  et maladies auto-immunes (MAI)  sont plus rares que les pathologies mécaniques en pratique médicale (1-4).</a:t>
            </a:r>
          </a:p>
          <a:p>
            <a:pPr algn="just">
              <a:lnSpc>
                <a:spcPct val="150000"/>
              </a:lnSpc>
              <a:spcAft>
                <a:spcPts val="10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fréquence des maladies systémiques en consultation de rhumatologie est de 0,2% au Togo et 2, 29% à Ouagadougou au Burkina Faso (2-3). </a:t>
            </a:r>
          </a:p>
          <a:p>
            <a:pPr algn="just">
              <a:lnSpc>
                <a:spcPct val="150000"/>
              </a:lnSpc>
              <a:spcAft>
                <a:spcPts val="10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Leur prise en charge est complexe du fait de la chronicité de la maladie, des problèmes diagnostiques et thérapeutiques, et des complications liées à la maladie et aux traitements (1-4). </a:t>
            </a:r>
          </a:p>
          <a:p>
            <a:pPr algn="just">
              <a:lnSpc>
                <a:spcPct val="150000"/>
              </a:lnSpc>
              <a:spcAft>
                <a:spcPts val="10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Tout ceci peut entrainer une évolution défavorable de la maladie, engageant le pronostic fonctionnel et vital du patient (1-5). Les décès des cas de MAI sont surtout liées aux atteintes viscérales graves et aux complications infectieuses (6,7). Pendant la première année de pratique rhumatologique à Bobo-Dioulasso (de 2018 à 2019), nous avons enregistré quatre décès chez des patientes souffrant de MAI. Le but de cette étude est d’analyser les causes de ces décès dans l’objectif d’améliorer le pronostic vital des patients suivis.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3</a:t>
            </a:fld>
            <a:endParaRPr lang="en-US"/>
          </a:p>
        </p:txBody>
      </p:sp>
    </p:spTree>
    <p:extLst>
      <p:ext uri="{BB962C8B-B14F-4D97-AF65-F5344CB8AC3E}">
        <p14:creationId xmlns:p14="http://schemas.microsoft.com/office/powerpoint/2010/main" val="287690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5</a:t>
            </a:fld>
            <a:endParaRPr lang="en-US"/>
          </a:p>
        </p:txBody>
      </p:sp>
    </p:spTree>
    <p:extLst>
      <p:ext uri="{BB962C8B-B14F-4D97-AF65-F5344CB8AC3E}">
        <p14:creationId xmlns:p14="http://schemas.microsoft.com/office/powerpoint/2010/main" val="271225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6</a:t>
            </a:fld>
            <a:endParaRPr lang="en-US"/>
          </a:p>
        </p:txBody>
      </p:sp>
    </p:spTree>
    <p:extLst>
      <p:ext uri="{BB962C8B-B14F-4D97-AF65-F5344CB8AC3E}">
        <p14:creationId xmlns:p14="http://schemas.microsoft.com/office/powerpoint/2010/main" val="350350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7</a:t>
            </a:fld>
            <a:endParaRPr lang="en-US"/>
          </a:p>
        </p:txBody>
      </p:sp>
    </p:spTree>
    <p:extLst>
      <p:ext uri="{BB962C8B-B14F-4D97-AF65-F5344CB8AC3E}">
        <p14:creationId xmlns:p14="http://schemas.microsoft.com/office/powerpoint/2010/main" val="345389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9</a:t>
            </a:fld>
            <a:endParaRPr lang="en-US"/>
          </a:p>
        </p:txBody>
      </p:sp>
    </p:spTree>
    <p:extLst>
      <p:ext uri="{BB962C8B-B14F-4D97-AF65-F5344CB8AC3E}">
        <p14:creationId xmlns:p14="http://schemas.microsoft.com/office/powerpoint/2010/main" val="135594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10</a:t>
            </a:fld>
            <a:endParaRPr lang="en-US"/>
          </a:p>
        </p:txBody>
      </p:sp>
    </p:spTree>
    <p:extLst>
      <p:ext uri="{BB962C8B-B14F-4D97-AF65-F5344CB8AC3E}">
        <p14:creationId xmlns:p14="http://schemas.microsoft.com/office/powerpoint/2010/main" val="52541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11</a:t>
            </a:fld>
            <a:endParaRPr lang="en-US"/>
          </a:p>
        </p:txBody>
      </p:sp>
    </p:spTree>
    <p:extLst>
      <p:ext uri="{BB962C8B-B14F-4D97-AF65-F5344CB8AC3E}">
        <p14:creationId xmlns:p14="http://schemas.microsoft.com/office/powerpoint/2010/main" val="51867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159639-DDAB-4A5D-8DAE-13C34D7CD8B2}" type="slidenum">
              <a:rPr lang="en-US" smtClean="0"/>
              <a:t>13</a:t>
            </a:fld>
            <a:endParaRPr lang="en-US"/>
          </a:p>
        </p:txBody>
      </p:sp>
    </p:spTree>
    <p:extLst>
      <p:ext uri="{BB962C8B-B14F-4D97-AF65-F5344CB8AC3E}">
        <p14:creationId xmlns:p14="http://schemas.microsoft.com/office/powerpoint/2010/main" val="20748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4D38B82-91B8-4AA6-A096-4C1360413907}"/>
              </a:ext>
            </a:extLst>
          </p:cNvPr>
          <p:cNvSpPr>
            <a:spLocks noGrp="1"/>
          </p:cNvSpPr>
          <p:nvPr>
            <p:ph type="ctrTitle"/>
          </p:nvPr>
        </p:nvSpPr>
        <p:spPr>
          <a:xfrm>
            <a:off x="1524000" y="312295"/>
            <a:ext cx="9144000" cy="5728741"/>
          </a:xfrm>
        </p:spPr>
        <p:txBody>
          <a:bodyPr anchor="ctr" anchorCtr="0">
            <a:normAutofit/>
          </a:bodyPr>
          <a:lstStyle>
            <a:lvl1pPr algn="ctr">
              <a:defRPr sz="6600"/>
            </a:lvl1pPr>
          </a:lstStyle>
          <a:p>
            <a:r>
              <a:rPr lang="fr-FR" dirty="0"/>
              <a:t>Modifiez le style du titre</a:t>
            </a:r>
            <a:endParaRPr lang="en-US" dirty="0"/>
          </a:p>
        </p:txBody>
      </p:sp>
      <p:sp>
        <p:nvSpPr>
          <p:cNvPr id="3" name="Sous-titre 2">
            <a:extLst>
              <a:ext uri="{FF2B5EF4-FFF2-40B4-BE49-F238E27FC236}">
                <a16:creationId xmlns="" xmlns:a16="http://schemas.microsoft.com/office/drawing/2014/main" id="{746B83B3-E3EB-4539-8C35-C8030FE908E4}"/>
              </a:ext>
            </a:extLst>
          </p:cNvPr>
          <p:cNvSpPr>
            <a:spLocks noGrp="1"/>
          </p:cNvSpPr>
          <p:nvPr>
            <p:ph type="subTitle" idx="1"/>
          </p:nvPr>
        </p:nvSpPr>
        <p:spPr>
          <a:xfrm>
            <a:off x="1524000" y="3715101"/>
            <a:ext cx="9144000" cy="1655762"/>
          </a:xfrm>
        </p:spPr>
        <p:txBody>
          <a:bodyPr/>
          <a:lstStyle>
            <a:lvl1pPr marL="0" indent="0" algn="ctr">
              <a:buNone/>
              <a:defRPr sz="2400">
                <a:solidFill>
                  <a:srgbClr val="9BC52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92451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B383E83-037C-43CF-96AF-FF0470577934}"/>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 xmlns:a16="http://schemas.microsoft.com/office/drawing/2014/main" id="{212E9E0E-DD18-4F7A-9871-3E93A870A54D}"/>
              </a:ext>
            </a:extLst>
          </p:cNvPr>
          <p:cNvSpPr>
            <a:spLocks noGrp="1"/>
          </p:cNvSpPr>
          <p:nvPr>
            <p:ph type="body" orient="vert" idx="1"/>
          </p:nvPr>
        </p:nvSpPr>
        <p:spPr>
          <a:xfrm>
            <a:off x="306930" y="1611825"/>
            <a:ext cx="11587644" cy="479322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40314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60E7A027-0281-478E-843C-E50D9681F1CC}"/>
              </a:ext>
            </a:extLst>
          </p:cNvPr>
          <p:cNvSpPr>
            <a:spLocks noGrp="1"/>
          </p:cNvSpPr>
          <p:nvPr>
            <p:ph type="title" orient="vert"/>
          </p:nvPr>
        </p:nvSpPr>
        <p:spPr>
          <a:xfrm>
            <a:off x="8724900" y="991932"/>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 xmlns:a16="http://schemas.microsoft.com/office/drawing/2014/main" id="{58C7B84A-8BCB-45C8-B07D-D82E1433E796}"/>
              </a:ext>
            </a:extLst>
          </p:cNvPr>
          <p:cNvSpPr>
            <a:spLocks noGrp="1"/>
          </p:cNvSpPr>
          <p:nvPr>
            <p:ph type="body" orient="vert" idx="1"/>
          </p:nvPr>
        </p:nvSpPr>
        <p:spPr>
          <a:xfrm>
            <a:off x="838200" y="991932"/>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9562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040F13F-3E43-4797-80E3-9064AA7530B1}"/>
              </a:ext>
            </a:extLst>
          </p:cNvPr>
          <p:cNvSpPr>
            <a:spLocks noGrp="1"/>
          </p:cNvSpPr>
          <p:nvPr>
            <p:ph type="title"/>
          </p:nvPr>
        </p:nvSpPr>
        <p:spPr>
          <a:xfrm>
            <a:off x="306930" y="14991"/>
            <a:ext cx="11587644" cy="826958"/>
          </a:xfrm>
        </p:spPr>
        <p:txBody>
          <a:bodyPr/>
          <a:lstStyle/>
          <a:p>
            <a:r>
              <a:rPr lang="fr-FR"/>
              <a:t>Modifiez le style du titre</a:t>
            </a:r>
            <a:endParaRPr lang="en-US"/>
          </a:p>
        </p:txBody>
      </p:sp>
      <p:sp>
        <p:nvSpPr>
          <p:cNvPr id="3" name="Espace réservé du contenu 2">
            <a:extLst>
              <a:ext uri="{FF2B5EF4-FFF2-40B4-BE49-F238E27FC236}">
                <a16:creationId xmlns="" xmlns:a16="http://schemas.microsoft.com/office/drawing/2014/main" id="{CDFFE5AB-961A-481F-A0AF-3BB4A003D51E}"/>
              </a:ext>
            </a:extLst>
          </p:cNvPr>
          <p:cNvSpPr>
            <a:spLocks noGrp="1"/>
          </p:cNvSpPr>
          <p:nvPr>
            <p:ph idx="1"/>
          </p:nvPr>
        </p:nvSpPr>
        <p:spPr/>
        <p:txBody>
          <a:bodyPr/>
          <a:lstStyle>
            <a:lvl1pPr marL="228600" indent="-228600">
              <a:buClr>
                <a:srgbClr val="9BC52F"/>
              </a:buClr>
              <a:buFont typeface="Arial" panose="020B0604020202020204" pitchFamily="34" charset="0"/>
              <a:buChar char="•"/>
              <a:defRPr/>
            </a:lvl1pPr>
            <a:lvl2pPr marL="685800" indent="-228600">
              <a:buClr>
                <a:srgbClr val="9BC52F"/>
              </a:buClr>
              <a:buFont typeface="Arial" panose="020B0604020202020204" pitchFamily="34" charset="0"/>
              <a:buChar char="•"/>
              <a:defRPr/>
            </a:lvl2pPr>
            <a:lvl3pPr marL="1143000" indent="-228600">
              <a:buClr>
                <a:srgbClr val="9BC52F"/>
              </a:buClr>
              <a:buFont typeface="Arial" panose="020B0604020202020204" pitchFamily="34" charset="0"/>
              <a:buChar char="•"/>
              <a:defRPr/>
            </a:lvl3pPr>
            <a:lvl4pPr marL="1600200" indent="-228600">
              <a:buClr>
                <a:srgbClr val="9BC52F"/>
              </a:buClr>
              <a:buFont typeface="Arial" panose="020B0604020202020204" pitchFamily="34" charset="0"/>
              <a:buChar char="•"/>
              <a:defRPr/>
            </a:lvl4pPr>
            <a:lvl5pPr marL="2057400" indent="-228600">
              <a:buClr>
                <a:srgbClr val="9BC52F"/>
              </a:buClr>
              <a:buFont typeface="Arial" panose="020B0604020202020204" pitchFamily="34" charset="0"/>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47386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5D17468-8F9F-499F-8AFB-33237C44D3B3}"/>
              </a:ext>
            </a:extLst>
          </p:cNvPr>
          <p:cNvSpPr>
            <a:spLocks noGrp="1"/>
          </p:cNvSpPr>
          <p:nvPr>
            <p:ph type="title"/>
          </p:nvPr>
        </p:nvSpPr>
        <p:spPr>
          <a:xfrm>
            <a:off x="831850" y="1060809"/>
            <a:ext cx="10515600" cy="2852737"/>
          </a:xfrm>
        </p:spPr>
        <p:txBody>
          <a:bodyPr anchor="b"/>
          <a:lstStyle>
            <a:lvl1pPr algn="ctr">
              <a:defRPr sz="6000"/>
            </a:lvl1pPr>
          </a:lstStyle>
          <a:p>
            <a:r>
              <a:rPr lang="fr-FR" dirty="0"/>
              <a:t>Modifiez le style du titre</a:t>
            </a:r>
            <a:endParaRPr lang="en-US" dirty="0"/>
          </a:p>
        </p:txBody>
      </p:sp>
      <p:sp>
        <p:nvSpPr>
          <p:cNvPr id="3" name="Espace réservé du texte 2">
            <a:extLst>
              <a:ext uri="{FF2B5EF4-FFF2-40B4-BE49-F238E27FC236}">
                <a16:creationId xmlns="" xmlns:a16="http://schemas.microsoft.com/office/drawing/2014/main" id="{39AB9E0F-B0BC-4CD1-97FB-A75260B1CDBF}"/>
              </a:ext>
            </a:extLst>
          </p:cNvPr>
          <p:cNvSpPr>
            <a:spLocks noGrp="1"/>
          </p:cNvSpPr>
          <p:nvPr>
            <p:ph type="body" idx="1"/>
          </p:nvPr>
        </p:nvSpPr>
        <p:spPr>
          <a:xfrm>
            <a:off x="831850" y="3940534"/>
            <a:ext cx="10515600" cy="1500187"/>
          </a:xfrm>
        </p:spPr>
        <p:txBody>
          <a:bodyPr/>
          <a:lstStyle>
            <a:lvl1pPr marL="0" indent="0" algn="ctr">
              <a:buNone/>
              <a:defRPr sz="2400">
                <a:solidFill>
                  <a:srgbClr val="9BC5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128260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1BC10D1-EBD1-4A87-BE80-5B98A25C6FDE}"/>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 xmlns:a16="http://schemas.microsoft.com/office/drawing/2014/main" id="{10E3602E-1DB4-454B-BA72-5F802549F6B4}"/>
              </a:ext>
            </a:extLst>
          </p:cNvPr>
          <p:cNvSpPr>
            <a:spLocks noGrp="1"/>
          </p:cNvSpPr>
          <p:nvPr>
            <p:ph sz="half" idx="1"/>
          </p:nvPr>
        </p:nvSpPr>
        <p:spPr>
          <a:xfrm>
            <a:off x="838200" y="1353435"/>
            <a:ext cx="5181600" cy="500989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 xmlns:a16="http://schemas.microsoft.com/office/drawing/2014/main" id="{A3BFEF96-DC7B-42FA-ABC2-A935054DC69A}"/>
              </a:ext>
            </a:extLst>
          </p:cNvPr>
          <p:cNvSpPr>
            <a:spLocks noGrp="1"/>
          </p:cNvSpPr>
          <p:nvPr>
            <p:ph sz="half" idx="2"/>
          </p:nvPr>
        </p:nvSpPr>
        <p:spPr>
          <a:xfrm>
            <a:off x="6172200" y="1353435"/>
            <a:ext cx="5181600" cy="500989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905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B9C9F85-2711-4A28-A20D-A52AD34D6AC8}"/>
              </a:ext>
            </a:extLst>
          </p:cNvPr>
          <p:cNvSpPr>
            <a:spLocks noGrp="1"/>
          </p:cNvSpPr>
          <p:nvPr>
            <p:ph type="title"/>
          </p:nvPr>
        </p:nvSpPr>
        <p:spPr>
          <a:xfrm>
            <a:off x="839788" y="764498"/>
            <a:ext cx="10515600" cy="926190"/>
          </a:xfrm>
        </p:spPr>
        <p:txBody>
          <a:bodyPr/>
          <a:lstStyle/>
          <a:p>
            <a:r>
              <a:rPr lang="fr-FR" dirty="0"/>
              <a:t>Modifiez le style du titre</a:t>
            </a:r>
            <a:endParaRPr lang="en-US" dirty="0"/>
          </a:p>
        </p:txBody>
      </p:sp>
      <p:sp>
        <p:nvSpPr>
          <p:cNvPr id="3" name="Espace réservé du texte 2">
            <a:extLst>
              <a:ext uri="{FF2B5EF4-FFF2-40B4-BE49-F238E27FC236}">
                <a16:creationId xmlns="" xmlns:a16="http://schemas.microsoft.com/office/drawing/2014/main" id="{E5C5C2C7-0014-490F-8BF7-1E4291493E4A}"/>
              </a:ext>
            </a:extLst>
          </p:cNvPr>
          <p:cNvSpPr>
            <a:spLocks noGrp="1"/>
          </p:cNvSpPr>
          <p:nvPr>
            <p:ph type="body" idx="1"/>
          </p:nvPr>
        </p:nvSpPr>
        <p:spPr>
          <a:xfrm>
            <a:off x="839788" y="1681163"/>
            <a:ext cx="5157787" cy="823912"/>
          </a:xfrm>
        </p:spPr>
        <p:txBody>
          <a:bodyPr anchor="b"/>
          <a:lstStyle>
            <a:lvl1pPr marL="0" indent="0">
              <a:buNone/>
              <a:defRPr sz="2400" b="1">
                <a:solidFill>
                  <a:srgbClr val="9BC5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a:extLst>
              <a:ext uri="{FF2B5EF4-FFF2-40B4-BE49-F238E27FC236}">
                <a16:creationId xmlns="" xmlns:a16="http://schemas.microsoft.com/office/drawing/2014/main" id="{A6CA2A20-9775-45D0-909E-64D5EB09F96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 xmlns:a16="http://schemas.microsoft.com/office/drawing/2014/main" id="{6FC4C3CF-E89F-4C81-80F7-A7764206FE1F}"/>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9BC5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7274E651-B52D-42AB-A680-9D445D794DC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8378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89CBD96-3017-4415-92C8-498D1232BC56}"/>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17443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3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F9A3E75-B4DF-43EC-AE6D-3F343D1799F2}"/>
              </a:ext>
            </a:extLst>
          </p:cNvPr>
          <p:cNvSpPr>
            <a:spLocks noGrp="1"/>
          </p:cNvSpPr>
          <p:nvPr>
            <p:ph type="title"/>
          </p:nvPr>
        </p:nvSpPr>
        <p:spPr>
          <a:xfrm>
            <a:off x="839788" y="368343"/>
            <a:ext cx="3932237" cy="1600200"/>
          </a:xfrm>
        </p:spPr>
        <p:txBody>
          <a:bodyPr anchor="b"/>
          <a:lstStyle>
            <a:lvl1pPr>
              <a:defRPr sz="3200"/>
            </a:lvl1pPr>
          </a:lstStyle>
          <a:p>
            <a:r>
              <a:rPr lang="fr-FR" dirty="0"/>
              <a:t>Modifiez le style du titre</a:t>
            </a:r>
            <a:endParaRPr lang="en-US" dirty="0"/>
          </a:p>
        </p:txBody>
      </p:sp>
      <p:sp>
        <p:nvSpPr>
          <p:cNvPr id="3" name="Espace réservé du contenu 2">
            <a:extLst>
              <a:ext uri="{FF2B5EF4-FFF2-40B4-BE49-F238E27FC236}">
                <a16:creationId xmlns="" xmlns:a16="http://schemas.microsoft.com/office/drawing/2014/main" id="{C2515801-BCD3-4DAD-8AA5-6A165D2BD6A4}"/>
              </a:ext>
            </a:extLst>
          </p:cNvPr>
          <p:cNvSpPr>
            <a:spLocks noGrp="1"/>
          </p:cNvSpPr>
          <p:nvPr>
            <p:ph idx="1"/>
          </p:nvPr>
        </p:nvSpPr>
        <p:spPr>
          <a:xfrm>
            <a:off x="5183188" y="8985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 xmlns:a16="http://schemas.microsoft.com/office/drawing/2014/main" id="{8B6ABC8D-DDC1-4B3E-9535-166F771910AA}"/>
              </a:ext>
            </a:extLst>
          </p:cNvPr>
          <p:cNvSpPr>
            <a:spLocks noGrp="1"/>
          </p:cNvSpPr>
          <p:nvPr>
            <p:ph type="body" sz="half" idx="2"/>
          </p:nvPr>
        </p:nvSpPr>
        <p:spPr>
          <a:xfrm>
            <a:off x="839788" y="196854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20213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F1E86C2-F985-4729-BBDA-DFE068FD79F5}"/>
              </a:ext>
            </a:extLst>
          </p:cNvPr>
          <p:cNvSpPr>
            <a:spLocks noGrp="1"/>
          </p:cNvSpPr>
          <p:nvPr>
            <p:ph type="title"/>
          </p:nvPr>
        </p:nvSpPr>
        <p:spPr>
          <a:xfrm>
            <a:off x="839788" y="365931"/>
            <a:ext cx="3932237" cy="1600200"/>
          </a:xfrm>
        </p:spPr>
        <p:txBody>
          <a:bodyPr anchor="b"/>
          <a:lstStyle>
            <a:lvl1pPr>
              <a:defRPr sz="3200"/>
            </a:lvl1pPr>
          </a:lstStyle>
          <a:p>
            <a:r>
              <a:rPr lang="fr-FR" dirty="0"/>
              <a:t>Modifiez le style du titre</a:t>
            </a:r>
            <a:endParaRPr lang="en-US" dirty="0"/>
          </a:p>
        </p:txBody>
      </p:sp>
      <p:sp>
        <p:nvSpPr>
          <p:cNvPr id="3" name="Espace réservé pour une image  2">
            <a:extLst>
              <a:ext uri="{FF2B5EF4-FFF2-40B4-BE49-F238E27FC236}">
                <a16:creationId xmlns="" xmlns:a16="http://schemas.microsoft.com/office/drawing/2014/main" id="{BC800A06-FC82-43F7-A29E-8195C2F29D50}"/>
              </a:ext>
            </a:extLst>
          </p:cNvPr>
          <p:cNvSpPr>
            <a:spLocks noGrp="1"/>
          </p:cNvSpPr>
          <p:nvPr>
            <p:ph type="pic" idx="1"/>
          </p:nvPr>
        </p:nvSpPr>
        <p:spPr>
          <a:xfrm>
            <a:off x="5183188" y="80621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 xmlns:a16="http://schemas.microsoft.com/office/drawing/2014/main" id="{8043A0A8-1E88-43FA-AB92-9CC78804DABD}"/>
              </a:ext>
            </a:extLst>
          </p:cNvPr>
          <p:cNvSpPr>
            <a:spLocks noGrp="1"/>
          </p:cNvSpPr>
          <p:nvPr>
            <p:ph type="body" sz="half" idx="2"/>
          </p:nvPr>
        </p:nvSpPr>
        <p:spPr>
          <a:xfrm>
            <a:off x="839788" y="197362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1333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6069D9B0-D27D-4F85-829C-4BD9DB0F9C16}"/>
              </a:ext>
            </a:extLst>
          </p:cNvPr>
          <p:cNvSpPr>
            <a:spLocks noGrp="1"/>
          </p:cNvSpPr>
          <p:nvPr>
            <p:ph type="title"/>
          </p:nvPr>
        </p:nvSpPr>
        <p:spPr>
          <a:xfrm>
            <a:off x="306930" y="1"/>
            <a:ext cx="11587644" cy="839326"/>
          </a:xfrm>
          <a:prstGeom prst="rect">
            <a:avLst/>
          </a:prstGeom>
        </p:spPr>
        <p:txBody>
          <a:bodyPr vert="horz" lIns="91440" tIns="45720" rIns="91440" bIns="45720" rtlCol="0" anchor="b" anchorCtr="0">
            <a:normAutofit/>
          </a:bodyPr>
          <a:lstStyle/>
          <a:p>
            <a:r>
              <a:rPr lang="fr-FR" dirty="0"/>
              <a:t>Modifiez le style du titre</a:t>
            </a:r>
            <a:endParaRPr lang="en-US" dirty="0"/>
          </a:p>
        </p:txBody>
      </p:sp>
      <p:sp>
        <p:nvSpPr>
          <p:cNvPr id="3" name="Espace réservé du texte 2">
            <a:extLst>
              <a:ext uri="{FF2B5EF4-FFF2-40B4-BE49-F238E27FC236}">
                <a16:creationId xmlns="" xmlns:a16="http://schemas.microsoft.com/office/drawing/2014/main" id="{700F2459-D5CC-4C7C-B731-8A5D6F237033}"/>
              </a:ext>
            </a:extLst>
          </p:cNvPr>
          <p:cNvSpPr>
            <a:spLocks noGrp="1"/>
          </p:cNvSpPr>
          <p:nvPr>
            <p:ph type="body" idx="1"/>
          </p:nvPr>
        </p:nvSpPr>
        <p:spPr>
          <a:xfrm>
            <a:off x="306930" y="1206586"/>
            <a:ext cx="11587644" cy="5306639"/>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63706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u="none" kern="1200">
          <a:solidFill>
            <a:srgbClr val="4F2A5B"/>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94C120"/>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94C120"/>
        </a:buClr>
        <a:buSzPct val="80000"/>
        <a:buFont typeface="Arial" panose="020B0604020202020204" pitchFamily="34" charset="0"/>
        <a:buChar char="&gt;"/>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94C120"/>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94C120"/>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94C120"/>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vindicatemj.files.wordpress.com/2011/08/butterfly-facial-rash.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EC7CF08-DAF6-4970-BEC5-DDB95FC995AA}"/>
              </a:ext>
            </a:extLst>
          </p:cNvPr>
          <p:cNvSpPr>
            <a:spLocks noGrp="1"/>
          </p:cNvSpPr>
          <p:nvPr>
            <p:ph type="title"/>
          </p:nvPr>
        </p:nvSpPr>
        <p:spPr>
          <a:xfrm>
            <a:off x="196647" y="481781"/>
            <a:ext cx="11700386" cy="2281739"/>
          </a:xfrm>
        </p:spPr>
        <p:txBody>
          <a:bodyPr>
            <a:noAutofit/>
          </a:bodyPr>
          <a:lstStyle/>
          <a:p>
            <a:pPr>
              <a:lnSpc>
                <a:spcPct val="100000"/>
              </a:lnSpc>
            </a:pPr>
            <a:r>
              <a:rPr lang="fr-FR" sz="3600" dirty="0" smtClean="0"/>
              <a:t>Atteintes </a:t>
            </a:r>
            <a:r>
              <a:rPr lang="fr-FR" sz="3600" dirty="0"/>
              <a:t>cardiovasculaires au cours des maladies systémiques en rhumatologie à Bobo-Dioulasso </a:t>
            </a:r>
            <a:r>
              <a:rPr lang="fr-FR" sz="3600" dirty="0" smtClean="0"/>
              <a:t>(</a:t>
            </a:r>
            <a:r>
              <a:rPr lang="fr-FR" sz="3600" dirty="0"/>
              <a:t>2018-2019): cause directe de décès dans 100% des cas. </a:t>
            </a:r>
          </a:p>
        </p:txBody>
      </p:sp>
      <p:sp>
        <p:nvSpPr>
          <p:cNvPr id="3" name="Espace réservé du texte 2">
            <a:extLst>
              <a:ext uri="{FF2B5EF4-FFF2-40B4-BE49-F238E27FC236}">
                <a16:creationId xmlns="" xmlns:a16="http://schemas.microsoft.com/office/drawing/2014/main" id="{8D15A497-410A-4095-8FDD-492741920ACA}"/>
              </a:ext>
            </a:extLst>
          </p:cNvPr>
          <p:cNvSpPr>
            <a:spLocks noGrp="1"/>
          </p:cNvSpPr>
          <p:nvPr>
            <p:ph type="body" idx="1"/>
          </p:nvPr>
        </p:nvSpPr>
        <p:spPr>
          <a:xfrm>
            <a:off x="660400" y="2763520"/>
            <a:ext cx="10515600" cy="3873586"/>
          </a:xfrm>
        </p:spPr>
        <p:txBody>
          <a:bodyPr>
            <a:noAutofit/>
          </a:bodyPr>
          <a:lstStyle/>
          <a:p>
            <a:pPr>
              <a:lnSpc>
                <a:spcPct val="150000"/>
              </a:lnSpc>
            </a:pPr>
            <a:endParaRPr lang="fr-FR" u="sng" dirty="0">
              <a:solidFill>
                <a:schemeClr val="tx1"/>
              </a:solidFill>
              <a:latin typeface="Arial" panose="020B0604020202020204" pitchFamily="34" charset="0"/>
              <a:ea typeface="Times New Roman" panose="02020603050405020304" pitchFamily="18" charset="0"/>
            </a:endParaRPr>
          </a:p>
          <a:p>
            <a:pPr>
              <a:lnSpc>
                <a:spcPct val="150000"/>
              </a:lnSpc>
            </a:pPr>
            <a:r>
              <a:rPr lang="fr-FR" u="sng" dirty="0" err="1" smtClean="0">
                <a:solidFill>
                  <a:schemeClr val="tx1"/>
                </a:solidFill>
                <a:effectLst/>
                <a:latin typeface="Arial" panose="020B0604020202020204" pitchFamily="34" charset="0"/>
                <a:ea typeface="Times New Roman" panose="02020603050405020304" pitchFamily="18" charset="0"/>
              </a:rPr>
              <a:t>Sougué</a:t>
            </a:r>
            <a:r>
              <a:rPr lang="fr-FR" u="sng" dirty="0" smtClean="0">
                <a:solidFill>
                  <a:schemeClr val="tx1"/>
                </a:solidFill>
                <a:effectLst/>
                <a:latin typeface="Arial" panose="020B0604020202020204" pitchFamily="34" charset="0"/>
                <a:ea typeface="Times New Roman" panose="02020603050405020304" pitchFamily="18" charset="0"/>
              </a:rPr>
              <a:t> </a:t>
            </a:r>
            <a:r>
              <a:rPr lang="fr-FR" u="sng" dirty="0">
                <a:solidFill>
                  <a:schemeClr val="tx1"/>
                </a:solidFill>
                <a:effectLst/>
                <a:latin typeface="Arial" panose="020B0604020202020204" pitchFamily="34" charset="0"/>
                <a:ea typeface="Times New Roman" panose="02020603050405020304" pitchFamily="18" charset="0"/>
              </a:rPr>
              <a:t>Charles</a:t>
            </a:r>
            <a:r>
              <a:rPr lang="fr-FR"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rPr>
              <a:t>1</a:t>
            </a:r>
            <a:r>
              <a:rPr lang="fr-FR" dirty="0">
                <a:solidFill>
                  <a:schemeClr val="tx1"/>
                </a:solidFill>
                <a:latin typeface="Arial" panose="020B0604020202020204" pitchFamily="34" charset="0"/>
                <a:cs typeface="Arial" panose="020B0604020202020204" pitchFamily="34" charset="0"/>
              </a:rPr>
              <a:t>, </a:t>
            </a:r>
            <a:r>
              <a:rPr lang="fr-FR" dirty="0" err="1" smtClean="0">
                <a:solidFill>
                  <a:schemeClr val="tx1"/>
                </a:solidFill>
                <a:latin typeface="Arial" panose="020B0604020202020204" pitchFamily="34" charset="0"/>
                <a:cs typeface="Arial" panose="020B0604020202020204" pitchFamily="34" charset="0"/>
              </a:rPr>
              <a:t>Tougouma</a:t>
            </a:r>
            <a:r>
              <a:rPr lang="fr-FR" dirty="0" smtClean="0">
                <a:solidFill>
                  <a:schemeClr val="tx1"/>
                </a:solidFill>
                <a:latin typeface="Arial" panose="020B0604020202020204" pitchFamily="34" charset="0"/>
                <a:cs typeface="Arial" panose="020B0604020202020204" pitchFamily="34" charset="0"/>
              </a:rPr>
              <a:t> JB</a:t>
            </a:r>
            <a:r>
              <a:rPr lang="fr-FR" baseline="30000" dirty="0" smtClean="0">
                <a:solidFill>
                  <a:schemeClr val="tx1"/>
                </a:solidFill>
                <a:latin typeface="Arial" panose="020B0604020202020204" pitchFamily="34" charset="0"/>
                <a:cs typeface="Arial" panose="020B0604020202020204" pitchFamily="34" charset="0"/>
              </a:rPr>
              <a:t>2</a:t>
            </a:r>
            <a:r>
              <a:rPr lang="fr-FR" dirty="0" smtClean="0">
                <a:solidFill>
                  <a:schemeClr val="tx1"/>
                </a:solidFill>
                <a:latin typeface="Arial" panose="020B0604020202020204" pitchFamily="34" charset="0"/>
                <a:cs typeface="Arial" panose="020B0604020202020204" pitchFamily="34" charset="0"/>
              </a:rPr>
              <a:t>, </a:t>
            </a:r>
            <a:r>
              <a:rPr lang="fr-FR" dirty="0" err="1" smtClean="0">
                <a:solidFill>
                  <a:schemeClr val="tx1"/>
                </a:solidFill>
                <a:latin typeface="Arial" panose="020B0604020202020204" pitchFamily="34" charset="0"/>
                <a:cs typeface="Arial" panose="020B0604020202020204" pitchFamily="34" charset="0"/>
              </a:rPr>
              <a:t>Yaméogo</a:t>
            </a:r>
            <a:r>
              <a:rPr lang="fr-FR" dirty="0" smtClean="0">
                <a:solidFill>
                  <a:schemeClr val="tx1"/>
                </a:solidFill>
                <a:latin typeface="Arial" panose="020B0604020202020204" pitchFamily="34" charset="0"/>
                <a:cs typeface="Arial" panose="020B0604020202020204" pitchFamily="34" charset="0"/>
              </a:rPr>
              <a:t> A</a:t>
            </a:r>
            <a:r>
              <a:rPr lang="fr-FR" baseline="30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fr-FR" dirty="0">
                <a:solidFill>
                  <a:schemeClr val="tx1"/>
                </a:solidFill>
                <a:latin typeface="Arial" panose="020B0604020202020204" pitchFamily="34" charset="0"/>
                <a:cs typeface="Arial" panose="020B0604020202020204" pitchFamily="34" charset="0"/>
              </a:rPr>
              <a:t>, </a:t>
            </a:r>
            <a:r>
              <a:rPr lang="fr-FR"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Ouédraogo DD</a:t>
            </a:r>
            <a:r>
              <a:rPr lang="fr-FR" baseline="30000" dirty="0" smtClean="0">
                <a:solidFill>
                  <a:schemeClr val="tx1"/>
                </a:solidFill>
                <a:latin typeface="Arial" panose="020B0604020202020204" pitchFamily="34" charset="0"/>
                <a:ea typeface="Calibri" panose="020F0502020204030204" pitchFamily="34" charset="0"/>
                <a:cs typeface="Arial" panose="020B0604020202020204" pitchFamily="34" charset="0"/>
              </a:rPr>
              <a:t>3</a:t>
            </a:r>
            <a:r>
              <a:rPr lang="fr-FR"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dirty="0">
              <a:solidFill>
                <a:schemeClr val="tx1"/>
              </a:solidFill>
              <a:latin typeface="Arial" panose="020B0604020202020204" pitchFamily="34" charset="0"/>
              <a:cs typeface="Arial" panose="020B0604020202020204" pitchFamily="34" charset="0"/>
            </a:endParaRPr>
          </a:p>
          <a:p>
            <a:pPr lvl="1" algn="ctr">
              <a:lnSpc>
                <a:spcPct val="100000"/>
              </a:lnSpc>
              <a:spcAft>
                <a:spcPts val="1000"/>
              </a:spcAft>
            </a:pPr>
            <a:r>
              <a:rPr lang="fr-FR"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rPr>
              <a:t>1</a:t>
            </a:r>
            <a:r>
              <a:rPr lang="fr-FR" i="1" dirty="0">
                <a:solidFill>
                  <a:schemeClr val="tx2"/>
                </a:solidFill>
                <a:latin typeface="Arial" panose="020B0604020202020204" pitchFamily="34" charset="0"/>
                <a:cs typeface="Times New Roman" panose="02020603050405020304" pitchFamily="18" charset="0"/>
              </a:rPr>
              <a:t>Service de médecine interne du CHU </a:t>
            </a:r>
            <a:r>
              <a:rPr lang="fr-FR" i="1" dirty="0" err="1">
                <a:solidFill>
                  <a:schemeClr val="tx2"/>
                </a:solidFill>
                <a:latin typeface="Arial" panose="020B0604020202020204" pitchFamily="34" charset="0"/>
                <a:cs typeface="Times New Roman" panose="02020603050405020304" pitchFamily="18" charset="0"/>
              </a:rPr>
              <a:t>Sourô</a:t>
            </a:r>
            <a:r>
              <a:rPr lang="fr-FR" i="1" dirty="0">
                <a:solidFill>
                  <a:schemeClr val="tx2"/>
                </a:solidFill>
                <a:latin typeface="Arial" panose="020B0604020202020204" pitchFamily="34" charset="0"/>
                <a:cs typeface="Times New Roman" panose="02020603050405020304" pitchFamily="18" charset="0"/>
              </a:rPr>
              <a:t> </a:t>
            </a:r>
            <a:r>
              <a:rPr lang="fr-FR" i="1" dirty="0" err="1">
                <a:solidFill>
                  <a:schemeClr val="tx2"/>
                </a:solidFill>
                <a:latin typeface="Arial" panose="020B0604020202020204" pitchFamily="34" charset="0"/>
                <a:cs typeface="Times New Roman" panose="02020603050405020304" pitchFamily="18" charset="0"/>
              </a:rPr>
              <a:t>Sanou</a:t>
            </a:r>
            <a:r>
              <a:rPr lang="fr-FR" i="1" dirty="0">
                <a:solidFill>
                  <a:schemeClr val="tx2"/>
                </a:solidFill>
                <a:latin typeface="Arial" panose="020B0604020202020204" pitchFamily="34" charset="0"/>
                <a:cs typeface="Times New Roman" panose="02020603050405020304" pitchFamily="18" charset="0"/>
              </a:rPr>
              <a:t> de Bobo-Dioulasso, Burkina Faso</a:t>
            </a:r>
            <a:r>
              <a:rPr lang="fr-FR" i="1" dirty="0" smtClean="0">
                <a:solidFill>
                  <a:schemeClr val="tx2"/>
                </a:solidFill>
                <a:latin typeface="Arial" panose="020B0604020202020204" pitchFamily="34" charset="0"/>
                <a:cs typeface="Times New Roman" panose="02020603050405020304" pitchFamily="18" charset="0"/>
              </a:rPr>
              <a:t>.</a:t>
            </a:r>
          </a:p>
          <a:p>
            <a:pPr lvl="1" algn="ctr">
              <a:lnSpc>
                <a:spcPct val="100000"/>
              </a:lnSpc>
              <a:spcAft>
                <a:spcPts val="1000"/>
              </a:spcAft>
            </a:pPr>
            <a:r>
              <a:rPr lang="fr-FR" baseline="30000" dirty="0" smtClean="0">
                <a:solidFill>
                  <a:schemeClr val="tx2"/>
                </a:solidFill>
                <a:latin typeface="Arial" panose="020B0604020202020204" pitchFamily="34" charset="0"/>
                <a:cs typeface="Arial" panose="020B0604020202020204" pitchFamily="34" charset="0"/>
              </a:rPr>
              <a:t>2</a:t>
            </a:r>
            <a:r>
              <a:rPr lang="fr-FR" i="1" dirty="0" smtClean="0">
                <a:solidFill>
                  <a:schemeClr val="tx2"/>
                </a:solidFill>
                <a:latin typeface="Arial" panose="020B0604020202020204" pitchFamily="34" charset="0"/>
                <a:cs typeface="Times New Roman" panose="02020603050405020304" pitchFamily="18" charset="0"/>
              </a:rPr>
              <a:t>Service </a:t>
            </a:r>
            <a:r>
              <a:rPr lang="fr-FR" i="1" dirty="0">
                <a:solidFill>
                  <a:schemeClr val="tx2"/>
                </a:solidFill>
                <a:latin typeface="Arial" panose="020B0604020202020204" pitchFamily="34" charset="0"/>
                <a:cs typeface="Times New Roman" panose="02020603050405020304" pitchFamily="18" charset="0"/>
              </a:rPr>
              <a:t>de </a:t>
            </a:r>
            <a:r>
              <a:rPr lang="fr-FR" i="1" dirty="0" smtClean="0">
                <a:solidFill>
                  <a:schemeClr val="tx2"/>
                </a:solidFill>
                <a:latin typeface="Arial" panose="020B0604020202020204" pitchFamily="34" charset="0"/>
                <a:cs typeface="Times New Roman" panose="02020603050405020304" pitchFamily="18" charset="0"/>
              </a:rPr>
              <a:t>Cardiologie du </a:t>
            </a:r>
            <a:r>
              <a:rPr lang="fr-FR" i="1" dirty="0">
                <a:solidFill>
                  <a:schemeClr val="tx2"/>
                </a:solidFill>
                <a:latin typeface="Arial" panose="020B0604020202020204" pitchFamily="34" charset="0"/>
                <a:cs typeface="Times New Roman" panose="02020603050405020304" pitchFamily="18" charset="0"/>
              </a:rPr>
              <a:t>CHU </a:t>
            </a:r>
            <a:r>
              <a:rPr lang="fr-FR" i="1" dirty="0" err="1">
                <a:solidFill>
                  <a:schemeClr val="tx2"/>
                </a:solidFill>
                <a:latin typeface="Arial" panose="020B0604020202020204" pitchFamily="34" charset="0"/>
                <a:cs typeface="Times New Roman" panose="02020603050405020304" pitchFamily="18" charset="0"/>
              </a:rPr>
              <a:t>Sourô</a:t>
            </a:r>
            <a:r>
              <a:rPr lang="fr-FR" i="1" dirty="0">
                <a:solidFill>
                  <a:schemeClr val="tx2"/>
                </a:solidFill>
                <a:latin typeface="Arial" panose="020B0604020202020204" pitchFamily="34" charset="0"/>
                <a:cs typeface="Times New Roman" panose="02020603050405020304" pitchFamily="18" charset="0"/>
              </a:rPr>
              <a:t> </a:t>
            </a:r>
            <a:r>
              <a:rPr lang="fr-FR" i="1" dirty="0" err="1">
                <a:solidFill>
                  <a:schemeClr val="tx2"/>
                </a:solidFill>
                <a:latin typeface="Arial" panose="020B0604020202020204" pitchFamily="34" charset="0"/>
                <a:cs typeface="Times New Roman" panose="02020603050405020304" pitchFamily="18" charset="0"/>
              </a:rPr>
              <a:t>Sanou</a:t>
            </a:r>
            <a:r>
              <a:rPr lang="fr-FR" i="1" dirty="0">
                <a:solidFill>
                  <a:schemeClr val="tx2"/>
                </a:solidFill>
                <a:latin typeface="Arial" panose="020B0604020202020204" pitchFamily="34" charset="0"/>
                <a:cs typeface="Times New Roman" panose="02020603050405020304" pitchFamily="18" charset="0"/>
              </a:rPr>
              <a:t> de Bobo-Dioulasso, Burkina </a:t>
            </a:r>
            <a:r>
              <a:rPr lang="fr-FR" i="1" dirty="0" smtClean="0">
                <a:solidFill>
                  <a:schemeClr val="tx2"/>
                </a:solidFill>
                <a:latin typeface="Arial" panose="020B0604020202020204" pitchFamily="34" charset="0"/>
                <a:cs typeface="Times New Roman" panose="02020603050405020304" pitchFamily="18" charset="0"/>
              </a:rPr>
              <a:t>Faso</a:t>
            </a:r>
            <a:endParaRPr lang="fr-FR" i="1" dirty="0">
              <a:solidFill>
                <a:schemeClr val="tx2"/>
              </a:solidFill>
              <a:latin typeface="Arial" panose="020B0604020202020204" pitchFamily="34" charset="0"/>
              <a:cs typeface="Times New Roman" panose="02020603050405020304" pitchFamily="18" charset="0"/>
            </a:endParaRPr>
          </a:p>
          <a:p>
            <a:pPr lvl="1" algn="ctr">
              <a:lnSpc>
                <a:spcPct val="100000"/>
              </a:lnSpc>
              <a:spcAft>
                <a:spcPts val="1000"/>
              </a:spcAft>
            </a:pPr>
            <a:r>
              <a:rPr lang="fr-FR" i="1" baseline="30000" dirty="0">
                <a:solidFill>
                  <a:schemeClr val="tx2"/>
                </a:solidFill>
                <a:latin typeface="Arial" panose="020B0604020202020204" pitchFamily="34" charset="0"/>
                <a:cs typeface="Arial" panose="020B0604020202020204" pitchFamily="34" charset="0"/>
              </a:rPr>
              <a:t>3</a:t>
            </a:r>
            <a:r>
              <a:rPr lang="fr-FR" i="1" dirty="0" smtClean="0">
                <a:solidFill>
                  <a:schemeClr val="tx2"/>
                </a:solidFill>
                <a:latin typeface="Arial" panose="020B0604020202020204" pitchFamily="34" charset="0"/>
                <a:cs typeface="Times New Roman" panose="02020603050405020304" pitchFamily="18" charset="0"/>
              </a:rPr>
              <a:t>Service </a:t>
            </a:r>
            <a:r>
              <a:rPr lang="fr-FR" i="1" dirty="0">
                <a:solidFill>
                  <a:schemeClr val="tx2"/>
                </a:solidFill>
                <a:latin typeface="Arial" panose="020B0604020202020204" pitchFamily="34" charset="0"/>
                <a:cs typeface="Times New Roman" panose="02020603050405020304" pitchFamily="18" charset="0"/>
              </a:rPr>
              <a:t>de rhumatologie du CHU de </a:t>
            </a:r>
            <a:r>
              <a:rPr lang="fr-FR" i="1" dirty="0" err="1">
                <a:solidFill>
                  <a:schemeClr val="tx2"/>
                </a:solidFill>
                <a:latin typeface="Arial" panose="020B0604020202020204" pitchFamily="34" charset="0"/>
                <a:cs typeface="Times New Roman" panose="02020603050405020304" pitchFamily="18" charset="0"/>
              </a:rPr>
              <a:t>Bogodogo</a:t>
            </a:r>
            <a:r>
              <a:rPr lang="fr-FR" i="1" dirty="0">
                <a:solidFill>
                  <a:schemeClr val="tx2"/>
                </a:solidFill>
                <a:latin typeface="Arial" panose="020B0604020202020204" pitchFamily="34" charset="0"/>
                <a:cs typeface="Times New Roman" panose="02020603050405020304" pitchFamily="18" charset="0"/>
              </a:rPr>
              <a:t>, Burkina Faso.</a:t>
            </a:r>
          </a:p>
        </p:txBody>
      </p:sp>
      <p:sp>
        <p:nvSpPr>
          <p:cNvPr id="4" name="Rectangle à coins arrondis 3">
            <a:extLst>
              <a:ext uri="{FF2B5EF4-FFF2-40B4-BE49-F238E27FC236}">
                <a16:creationId xmlns="" xmlns:a16="http://schemas.microsoft.com/office/drawing/2014/main" id="{3DBC8472-B125-4A84-9BDA-61B3EE7C1B7F}"/>
              </a:ext>
            </a:extLst>
          </p:cNvPr>
          <p:cNvSpPr/>
          <p:nvPr/>
        </p:nvSpPr>
        <p:spPr>
          <a:xfrm>
            <a:off x="1828800" y="6105832"/>
            <a:ext cx="7344697" cy="563568"/>
          </a:xfrm>
          <a:prstGeom prst="roundRect">
            <a:avLst/>
          </a:prstGeom>
          <a:solidFill>
            <a:schemeClr val="tx1">
              <a:lumMod val="10000"/>
              <a:lumOff val="9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7</a:t>
            </a:r>
            <a:r>
              <a:rPr lang="fr-FR" sz="1600" baseline="30000" dirty="0" smtClean="0">
                <a:solidFill>
                  <a:schemeClr val="tx1"/>
                </a:solidFill>
              </a:rPr>
              <a:t>ème</a:t>
            </a:r>
            <a:r>
              <a:rPr lang="fr-FR" sz="1600" dirty="0" smtClean="0">
                <a:solidFill>
                  <a:schemeClr val="tx1"/>
                </a:solidFill>
              </a:rPr>
              <a:t> Journée scientifique de </a:t>
            </a:r>
            <a:r>
              <a:rPr lang="fr-FR" sz="1600" dirty="0">
                <a:solidFill>
                  <a:schemeClr val="tx1"/>
                </a:solidFill>
              </a:rPr>
              <a:t>la </a:t>
            </a:r>
            <a:r>
              <a:rPr lang="fr-FR" sz="1600" dirty="0" smtClean="0">
                <a:solidFill>
                  <a:schemeClr val="tx1"/>
                </a:solidFill>
              </a:rPr>
              <a:t>SOCARB, Octobre 2021, Bobo-Dioulasso</a:t>
            </a:r>
            <a:endParaRPr lang="fr-FR" sz="1600" dirty="0">
              <a:solidFill>
                <a:schemeClr val="tx1"/>
              </a:solidFill>
            </a:endParaRPr>
          </a:p>
        </p:txBody>
      </p:sp>
    </p:spTree>
    <p:extLst>
      <p:ext uri="{BB962C8B-B14F-4D97-AF65-F5344CB8AC3E}">
        <p14:creationId xmlns:p14="http://schemas.microsoft.com/office/powerpoint/2010/main" val="2218019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2</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925418"/>
            <a:ext cx="11587644" cy="5587808"/>
          </a:xfrm>
        </p:spPr>
        <p:txBody>
          <a:bodyPr>
            <a:noAutofit/>
          </a:bodyPr>
          <a:lstStyle/>
          <a:p>
            <a:pPr algn="just">
              <a:lnSpc>
                <a:spcPct val="150000"/>
              </a:lnSpc>
            </a:pPr>
            <a:r>
              <a:rPr lang="fr-FR" sz="3200" dirty="0">
                <a:solidFill>
                  <a:schemeClr val="tx1"/>
                </a:solidFill>
              </a:rPr>
              <a:t>Traitement: </a:t>
            </a:r>
          </a:p>
          <a:p>
            <a:pPr lvl="1" algn="just">
              <a:lnSpc>
                <a:spcPct val="150000"/>
              </a:lnSpc>
              <a:buFont typeface="Courier New" panose="02070309020205020404" pitchFamily="49" charset="0"/>
              <a:buChar char="o"/>
            </a:pPr>
            <a:r>
              <a:rPr lang="fr-FR" dirty="0">
                <a:solidFill>
                  <a:schemeClr val="tx1"/>
                </a:solidFill>
              </a:rPr>
              <a:t>Transfusion</a:t>
            </a:r>
          </a:p>
          <a:p>
            <a:pPr lvl="1" algn="just">
              <a:lnSpc>
                <a:spcPct val="150000"/>
              </a:lnSpc>
              <a:buFont typeface="Courier New" panose="02070309020205020404" pitchFamily="49" charset="0"/>
              <a:buChar char="o"/>
            </a:pPr>
            <a:r>
              <a:rPr lang="fr-FR" dirty="0">
                <a:solidFill>
                  <a:schemeClr val="tx1"/>
                </a:solidFill>
              </a:rPr>
              <a:t>Hydroxychloroquine +  Corticothérapie VO</a:t>
            </a:r>
          </a:p>
          <a:p>
            <a:pPr lvl="1" algn="just">
              <a:lnSpc>
                <a:spcPct val="150000"/>
              </a:lnSpc>
              <a:buFont typeface="Courier New" panose="02070309020205020404" pitchFamily="49" charset="0"/>
              <a:buChar char="o"/>
            </a:pPr>
            <a:r>
              <a:rPr lang="fr-FR" dirty="0">
                <a:solidFill>
                  <a:schemeClr val="tx1"/>
                </a:solidFill>
              </a:rPr>
              <a:t>Mesures adjuvantes.</a:t>
            </a:r>
          </a:p>
          <a:p>
            <a:pPr algn="just">
              <a:lnSpc>
                <a:spcPct val="150000"/>
              </a:lnSpc>
            </a:pPr>
            <a:r>
              <a:rPr lang="fr-FR" sz="3600" dirty="0">
                <a:solidFill>
                  <a:schemeClr val="tx1"/>
                </a:solidFill>
              </a:rPr>
              <a:t>Evolution: </a:t>
            </a:r>
          </a:p>
          <a:p>
            <a:pPr lvl="1" algn="just">
              <a:lnSpc>
                <a:spcPct val="150000"/>
              </a:lnSpc>
              <a:buFont typeface="Courier New" panose="02070309020205020404" pitchFamily="49" charset="0"/>
              <a:buChar char="o"/>
            </a:pPr>
            <a:r>
              <a:rPr lang="fr-FR" dirty="0">
                <a:solidFill>
                  <a:schemeClr val="tx1"/>
                </a:solidFill>
              </a:rPr>
              <a:t>Récidive rapide de l’anémie </a:t>
            </a:r>
          </a:p>
          <a:p>
            <a:pPr lvl="1" algn="just">
              <a:lnSpc>
                <a:spcPct val="150000"/>
              </a:lnSpc>
              <a:buFont typeface="Courier New" panose="02070309020205020404" pitchFamily="49" charset="0"/>
              <a:buChar char="o"/>
            </a:pPr>
            <a:r>
              <a:rPr lang="fr-FR" dirty="0">
                <a:solidFill>
                  <a:schemeClr val="tx1"/>
                </a:solidFill>
              </a:rPr>
              <a:t>Réanimation vaine.</a:t>
            </a:r>
          </a:p>
          <a:p>
            <a:pPr lvl="1" algn="just">
              <a:lnSpc>
                <a:spcPct val="150000"/>
              </a:lnSpc>
              <a:buFont typeface="Courier New" panose="02070309020205020404" pitchFamily="49" charset="0"/>
              <a:buChar char="o"/>
            </a:pPr>
            <a:r>
              <a:rPr lang="fr-FR" dirty="0">
                <a:solidFill>
                  <a:schemeClr val="tx1"/>
                </a:solidFill>
              </a:rPr>
              <a:t>Décès : Cœur anémique décompensé.</a:t>
            </a:r>
          </a:p>
        </p:txBody>
      </p:sp>
    </p:spTree>
    <p:extLst>
      <p:ext uri="{BB962C8B-B14F-4D97-AF65-F5344CB8AC3E}">
        <p14:creationId xmlns:p14="http://schemas.microsoft.com/office/powerpoint/2010/main" val="180156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2</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145754"/>
            <a:ext cx="11587644" cy="5367472"/>
          </a:xfrm>
        </p:spPr>
        <p:txBody>
          <a:bodyPr>
            <a:noAutofit/>
          </a:bodyPr>
          <a:lstStyle/>
          <a:p>
            <a:pPr algn="just">
              <a:lnSpc>
                <a:spcPct val="150000"/>
              </a:lnSpc>
            </a:pPr>
            <a:r>
              <a:rPr lang="fr-FR" dirty="0">
                <a:solidFill>
                  <a:schemeClr val="tx1"/>
                </a:solidFill>
              </a:rPr>
              <a:t>Anémie: </a:t>
            </a:r>
          </a:p>
          <a:p>
            <a:pPr lvl="1" algn="just">
              <a:lnSpc>
                <a:spcPct val="150000"/>
              </a:lnSpc>
              <a:buFont typeface="Courier New" panose="02070309020205020404" pitchFamily="49" charset="0"/>
              <a:buChar char="o"/>
            </a:pPr>
            <a:r>
              <a:rPr lang="fr-FR" dirty="0">
                <a:solidFill>
                  <a:schemeClr val="tx1"/>
                </a:solidFill>
              </a:rPr>
              <a:t>Fréquente dans PR </a:t>
            </a:r>
          </a:p>
          <a:p>
            <a:pPr lvl="1" algn="just">
              <a:lnSpc>
                <a:spcPct val="150000"/>
              </a:lnSpc>
              <a:buFont typeface="Courier New" panose="02070309020205020404" pitchFamily="49" charset="0"/>
              <a:buChar char="o"/>
            </a:pPr>
            <a:r>
              <a:rPr lang="fr-FR" dirty="0">
                <a:solidFill>
                  <a:schemeClr val="tx1"/>
                </a:solidFill>
              </a:rPr>
              <a:t>multifactorielle </a:t>
            </a:r>
            <a:r>
              <a:rPr lang="fr-FR" sz="1800" dirty="0">
                <a:solidFill>
                  <a:schemeClr val="tx1"/>
                </a:solidFill>
              </a:rPr>
              <a:t>(inflammatoire, auto-immune, carentielle….) </a:t>
            </a:r>
          </a:p>
          <a:p>
            <a:pPr algn="just">
              <a:lnSpc>
                <a:spcPct val="150000"/>
              </a:lnSpc>
              <a:buFont typeface="Courier New" panose="02070309020205020404" pitchFamily="49" charset="0"/>
              <a:buChar char="o"/>
            </a:pPr>
            <a:r>
              <a:rPr lang="fr-FR" dirty="0">
                <a:solidFill>
                  <a:schemeClr val="tx1"/>
                </a:solidFill>
              </a:rPr>
              <a:t>PR active: risque de néoplasie.</a:t>
            </a:r>
          </a:p>
          <a:p>
            <a:pPr algn="just">
              <a:lnSpc>
                <a:spcPct val="150000"/>
              </a:lnSpc>
            </a:pPr>
            <a:r>
              <a:rPr lang="fr-FR" dirty="0">
                <a:solidFill>
                  <a:schemeClr val="tx1"/>
                </a:solidFill>
              </a:rPr>
              <a:t>Gougerot-Sjögren: </a:t>
            </a:r>
            <a:r>
              <a:rPr lang="fr-FR" sz="2400" dirty="0">
                <a:solidFill>
                  <a:schemeClr val="tx1"/>
                </a:solidFill>
              </a:rPr>
              <a:t>risque de lymphome </a:t>
            </a:r>
            <a:r>
              <a:rPr lang="fr-FR" sz="2000" dirty="0">
                <a:solidFill>
                  <a:schemeClr val="tx1"/>
                </a:solidFill>
              </a:rPr>
              <a:t>(cytopénie)</a:t>
            </a:r>
          </a:p>
          <a:p>
            <a:pPr algn="just">
              <a:lnSpc>
                <a:spcPct val="150000"/>
              </a:lnSpc>
            </a:pPr>
            <a:endParaRPr lang="fr-FR" sz="2000" dirty="0">
              <a:solidFill>
                <a:schemeClr val="tx1"/>
              </a:solidFill>
            </a:endParaRPr>
          </a:p>
          <a:p>
            <a:pPr algn="just">
              <a:lnSpc>
                <a:spcPct val="150000"/>
              </a:lnSpc>
            </a:pPr>
            <a:endParaRPr lang="fr-FR" dirty="0">
              <a:solidFill>
                <a:schemeClr val="tx1"/>
              </a:solidFill>
            </a:endParaRPr>
          </a:p>
        </p:txBody>
      </p:sp>
      <p:sp>
        <p:nvSpPr>
          <p:cNvPr id="4" name="Accolade fermante 3">
            <a:extLst>
              <a:ext uri="{FF2B5EF4-FFF2-40B4-BE49-F238E27FC236}">
                <a16:creationId xmlns="" xmlns:a16="http://schemas.microsoft.com/office/drawing/2014/main" id="{46077339-F69B-46D9-A255-CC0931BE9378}"/>
              </a:ext>
            </a:extLst>
          </p:cNvPr>
          <p:cNvSpPr/>
          <p:nvPr/>
        </p:nvSpPr>
        <p:spPr>
          <a:xfrm>
            <a:off x="6995712" y="1145754"/>
            <a:ext cx="517793" cy="3597848"/>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 name="Rectangle 4">
            <a:extLst>
              <a:ext uri="{FF2B5EF4-FFF2-40B4-BE49-F238E27FC236}">
                <a16:creationId xmlns="" xmlns:a16="http://schemas.microsoft.com/office/drawing/2014/main" id="{7CA81346-D0C6-4697-8CED-9F062DE39123}"/>
              </a:ext>
            </a:extLst>
          </p:cNvPr>
          <p:cNvSpPr/>
          <p:nvPr/>
        </p:nvSpPr>
        <p:spPr>
          <a:xfrm>
            <a:off x="7689773" y="1740665"/>
            <a:ext cx="4318613" cy="2291508"/>
          </a:xfrm>
          <a:prstGeom prst="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Anémie réfractaire</a:t>
            </a:r>
          </a:p>
          <a:p>
            <a:pPr algn="ctr"/>
            <a:endParaRPr lang="fr-FR" sz="2400" dirty="0">
              <a:solidFill>
                <a:schemeClr val="tx1"/>
              </a:solidFill>
            </a:endParaRPr>
          </a:p>
          <a:p>
            <a:pPr algn="ctr"/>
            <a:endParaRPr lang="fr-FR" sz="2400" dirty="0">
              <a:solidFill>
                <a:schemeClr val="tx1"/>
              </a:solidFill>
            </a:endParaRPr>
          </a:p>
          <a:p>
            <a:pPr algn="ctr"/>
            <a:r>
              <a:rPr lang="fr-FR" sz="2400" dirty="0">
                <a:solidFill>
                  <a:schemeClr val="tx1"/>
                </a:solidFill>
                <a:cs typeface="Times New Roman" panose="02020603050405020304" pitchFamily="18" charset="0"/>
              </a:rPr>
              <a:t>Cœur anémique décompensé</a:t>
            </a:r>
            <a:endParaRPr lang="fr-FR" dirty="0">
              <a:solidFill>
                <a:schemeClr val="tx1"/>
              </a:solidFill>
              <a:cs typeface="Times New Roman" panose="02020603050405020304" pitchFamily="18" charset="0"/>
            </a:endParaRPr>
          </a:p>
        </p:txBody>
      </p:sp>
      <p:sp>
        <p:nvSpPr>
          <p:cNvPr id="6" name="Flèche : bas 5">
            <a:extLst>
              <a:ext uri="{FF2B5EF4-FFF2-40B4-BE49-F238E27FC236}">
                <a16:creationId xmlns="" xmlns:a16="http://schemas.microsoft.com/office/drawing/2014/main" id="{2FEDF67C-3001-43D3-9DB7-D46DE0B2405C}"/>
              </a:ext>
            </a:extLst>
          </p:cNvPr>
          <p:cNvSpPr/>
          <p:nvPr/>
        </p:nvSpPr>
        <p:spPr>
          <a:xfrm>
            <a:off x="9474506" y="2688115"/>
            <a:ext cx="539827" cy="4737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2"/>
                </a:solidFill>
              </a:ln>
              <a:solidFill>
                <a:schemeClr val="tx2"/>
              </a:solidFill>
            </a:endParaRPr>
          </a:p>
        </p:txBody>
      </p:sp>
      <p:sp>
        <p:nvSpPr>
          <p:cNvPr id="7" name="Rectangle 6">
            <a:extLst>
              <a:ext uri="{FF2B5EF4-FFF2-40B4-BE49-F238E27FC236}">
                <a16:creationId xmlns="" xmlns:a16="http://schemas.microsoft.com/office/drawing/2014/main" id="{123330FE-62AF-4BED-B503-505DB60343FD}"/>
              </a:ext>
            </a:extLst>
          </p:cNvPr>
          <p:cNvSpPr/>
          <p:nvPr/>
        </p:nvSpPr>
        <p:spPr>
          <a:xfrm>
            <a:off x="8740019" y="316562"/>
            <a:ext cx="3268367" cy="710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400" i="1" dirty="0">
                <a:solidFill>
                  <a:schemeClr val="tx1"/>
                </a:solidFill>
              </a:rPr>
              <a:t>Meyer 2008, Le Guern 2011, </a:t>
            </a:r>
            <a:r>
              <a:rPr lang="fr-FR" sz="1400" i="1" dirty="0" err="1">
                <a:solidFill>
                  <a:schemeClr val="tx1"/>
                </a:solidFill>
              </a:rPr>
              <a:t>Azzouzi</a:t>
            </a:r>
            <a:r>
              <a:rPr lang="fr-FR" sz="1400" i="1" dirty="0">
                <a:solidFill>
                  <a:schemeClr val="tx1"/>
                </a:solidFill>
              </a:rPr>
              <a:t> 2020</a:t>
            </a:r>
          </a:p>
        </p:txBody>
      </p:sp>
    </p:spTree>
    <p:extLst>
      <p:ext uri="{BB962C8B-B14F-4D97-AF65-F5344CB8AC3E}">
        <p14:creationId xmlns:p14="http://schemas.microsoft.com/office/powerpoint/2010/main" val="289216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4F3592-E085-426C-85D8-DDC405CC2153}"/>
              </a:ext>
            </a:extLst>
          </p:cNvPr>
          <p:cNvSpPr txBox="1">
            <a:spLocks/>
          </p:cNvSpPr>
          <p:nvPr/>
        </p:nvSpPr>
        <p:spPr>
          <a:xfrm>
            <a:off x="302178" y="2677100"/>
            <a:ext cx="11587644" cy="839326"/>
          </a:xfrm>
          <a:prstGeom prst="rect">
            <a:avLst/>
          </a:prstGeom>
        </p:spPr>
        <p:txBody>
          <a:bodyPr/>
          <a:lstStyle>
            <a:lvl1pPr algn="l" defTabSz="914400" rtl="0" eaLnBrk="1" latinLnBrk="0" hangingPunct="1">
              <a:lnSpc>
                <a:spcPct val="90000"/>
              </a:lnSpc>
              <a:spcBef>
                <a:spcPct val="0"/>
              </a:spcBef>
              <a:buNone/>
              <a:defRPr sz="3600" b="1" u="none" kern="1200">
                <a:solidFill>
                  <a:srgbClr val="4F2A5B"/>
                </a:solidFill>
                <a:latin typeface="+mn-lt"/>
                <a:ea typeface="+mj-ea"/>
                <a:cs typeface="+mj-cs"/>
              </a:defRPr>
            </a:lvl1pPr>
          </a:lstStyle>
          <a:p>
            <a:pPr algn="ctr"/>
            <a:r>
              <a:rPr lang="fr-FR" dirty="0"/>
              <a:t>PATIENTE 3</a:t>
            </a:r>
          </a:p>
        </p:txBody>
      </p:sp>
    </p:spTree>
    <p:extLst>
      <p:ext uri="{BB962C8B-B14F-4D97-AF65-F5344CB8AC3E}">
        <p14:creationId xmlns:p14="http://schemas.microsoft.com/office/powerpoint/2010/main" val="98747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3</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algn="just">
              <a:lnSpc>
                <a:spcPct val="150000"/>
              </a:lnSpc>
            </a:pPr>
            <a:r>
              <a:rPr lang="fr-FR" dirty="0">
                <a:solidFill>
                  <a:srgbClr val="000000"/>
                </a:solidFill>
                <a:cs typeface="Times New Roman" panose="02020603050405020304" pitchFamily="18" charset="0"/>
              </a:rPr>
              <a:t>70 ans, HTA,</a:t>
            </a:r>
          </a:p>
          <a:p>
            <a:pPr algn="just">
              <a:lnSpc>
                <a:spcPct val="150000"/>
              </a:lnSpc>
            </a:pPr>
            <a:r>
              <a:rPr lang="fr-FR" dirty="0">
                <a:solidFill>
                  <a:srgbClr val="000000"/>
                </a:solidFill>
                <a:cs typeface="Times New Roman" panose="02020603050405020304" pitchFamily="18" charset="0"/>
              </a:rPr>
              <a:t>Polyarthrite rhumatoïde (PR)</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déformante, érosive, </a:t>
            </a:r>
            <a:r>
              <a:rPr lang="fr-FR" dirty="0" err="1">
                <a:solidFill>
                  <a:srgbClr val="000000"/>
                </a:solidFill>
                <a:cs typeface="Times New Roman" panose="02020603050405020304" pitchFamily="18" charset="0"/>
              </a:rPr>
              <a:t>immuno</a:t>
            </a:r>
            <a:r>
              <a:rPr lang="fr-FR" dirty="0">
                <a:solidFill>
                  <a:srgbClr val="000000"/>
                </a:solidFill>
                <a:cs typeface="Times New Roman" panose="02020603050405020304" pitchFamily="18" charset="0"/>
              </a:rPr>
              <a:t>-négative</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Activité modérée (DAS 28 à de 4,8). </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15 ans d’évolution</a:t>
            </a:r>
          </a:p>
          <a:p>
            <a:pPr algn="just">
              <a:lnSpc>
                <a:spcPct val="150000"/>
              </a:lnSpc>
            </a:pPr>
            <a:r>
              <a:rPr lang="fr-FR" dirty="0">
                <a:solidFill>
                  <a:srgbClr val="000000"/>
                </a:solidFill>
                <a:cs typeface="Times New Roman" panose="02020603050405020304" pitchFamily="18" charset="0"/>
              </a:rPr>
              <a:t>Pas de signes extra-articulaires associées.</a:t>
            </a:r>
          </a:p>
        </p:txBody>
      </p:sp>
      <p:pic>
        <p:nvPicPr>
          <p:cNvPr id="4" name="Picture 3">
            <a:extLst>
              <a:ext uri="{FF2B5EF4-FFF2-40B4-BE49-F238E27FC236}">
                <a16:creationId xmlns="" xmlns:a16="http://schemas.microsoft.com/office/drawing/2014/main" id="{2C24D858-993B-4550-B095-D276777F5144}"/>
              </a:ext>
            </a:extLst>
          </p:cNvPr>
          <p:cNvPicPr/>
          <p:nvPr/>
        </p:nvPicPr>
        <p:blipFill>
          <a:blip r:embed="rId3">
            <a:extLst>
              <a:ext uri="{28A0092B-C50C-407E-A947-70E740481C1C}">
                <a14:useLocalDpi xmlns:a14="http://schemas.microsoft.com/office/drawing/2010/main" val="0"/>
              </a:ext>
            </a:extLst>
          </a:blip>
          <a:srcRect l="52751" t="3731" b="48106"/>
          <a:stretch>
            <a:fillRect/>
          </a:stretch>
        </p:blipFill>
        <p:spPr bwMode="auto">
          <a:xfrm>
            <a:off x="9320269" y="385590"/>
            <a:ext cx="2697003" cy="396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 xmlns:a16="http://schemas.microsoft.com/office/drawing/2014/main" id="{8B560A29-0BA6-469A-9CD1-D3AFFF42FD01}"/>
              </a:ext>
            </a:extLst>
          </p:cNvPr>
          <p:cNvPicPr/>
          <p:nvPr/>
        </p:nvPicPr>
        <p:blipFill>
          <a:blip r:embed="rId4">
            <a:extLst>
              <a:ext uri="{28A0092B-C50C-407E-A947-70E740481C1C}">
                <a14:useLocalDpi xmlns:a14="http://schemas.microsoft.com/office/drawing/2010/main" val="0"/>
              </a:ext>
            </a:extLst>
          </a:blip>
          <a:srcRect t="6105" r="58028" b="46411"/>
          <a:stretch>
            <a:fillRect/>
          </a:stretch>
        </p:blipFill>
        <p:spPr bwMode="auto">
          <a:xfrm>
            <a:off x="6951643" y="385590"/>
            <a:ext cx="2697003" cy="396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1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3</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925418"/>
            <a:ext cx="11587644" cy="5587808"/>
          </a:xfrm>
        </p:spPr>
        <p:txBody>
          <a:bodyPr>
            <a:noAutofit/>
          </a:bodyPr>
          <a:lstStyle/>
          <a:p>
            <a:pPr algn="just">
              <a:lnSpc>
                <a:spcPct val="150000"/>
              </a:lnSpc>
            </a:pPr>
            <a:r>
              <a:rPr lang="fr-FR" sz="3200" dirty="0">
                <a:solidFill>
                  <a:schemeClr val="tx1"/>
                </a:solidFill>
              </a:rPr>
              <a:t>Traitement: </a:t>
            </a:r>
          </a:p>
          <a:p>
            <a:pPr lvl="1" algn="just">
              <a:lnSpc>
                <a:spcPct val="150000"/>
              </a:lnSpc>
              <a:buFont typeface="Courier New" panose="02070309020205020404" pitchFamily="49" charset="0"/>
              <a:buChar char="o"/>
            </a:pPr>
            <a:r>
              <a:rPr lang="fr-FR" dirty="0">
                <a:solidFill>
                  <a:schemeClr val="tx1"/>
                </a:solidFill>
              </a:rPr>
              <a:t>Méthotrexate +  Corticothérapie                       Rémission a M3: </a:t>
            </a:r>
            <a:r>
              <a:rPr lang="fr-FR" sz="2400" dirty="0">
                <a:solidFill>
                  <a:schemeClr val="tx1"/>
                </a:solidFill>
              </a:rPr>
              <a:t>DAS 28 (4,8        1,2)</a:t>
            </a:r>
            <a:endParaRPr lang="fr-FR" dirty="0">
              <a:solidFill>
                <a:schemeClr val="tx1"/>
              </a:solidFill>
            </a:endParaRPr>
          </a:p>
          <a:p>
            <a:pPr lvl="1" algn="just">
              <a:lnSpc>
                <a:spcPct val="150000"/>
              </a:lnSpc>
              <a:buFont typeface="Courier New" panose="02070309020205020404" pitchFamily="49" charset="0"/>
              <a:buChar char="o"/>
            </a:pPr>
            <a:r>
              <a:rPr lang="fr-FR" dirty="0">
                <a:solidFill>
                  <a:schemeClr val="tx1"/>
                </a:solidFill>
              </a:rPr>
              <a:t>Mesures adjuvantes.</a:t>
            </a:r>
          </a:p>
          <a:p>
            <a:pPr algn="just">
              <a:lnSpc>
                <a:spcPct val="150000"/>
              </a:lnSpc>
            </a:pPr>
            <a:r>
              <a:rPr lang="fr-FR" sz="3600" dirty="0">
                <a:solidFill>
                  <a:schemeClr val="tx1"/>
                </a:solidFill>
              </a:rPr>
              <a:t>Evolution: 1 an.</a:t>
            </a:r>
          </a:p>
          <a:p>
            <a:pPr lvl="1" algn="just">
              <a:lnSpc>
                <a:spcPct val="150000"/>
              </a:lnSpc>
              <a:buFont typeface="Courier New" panose="02070309020205020404" pitchFamily="49" charset="0"/>
              <a:buChar char="o"/>
            </a:pPr>
            <a:r>
              <a:rPr lang="fr-FR" dirty="0">
                <a:solidFill>
                  <a:schemeClr val="tx1"/>
                </a:solidFill>
              </a:rPr>
              <a:t>Long voyage</a:t>
            </a:r>
          </a:p>
          <a:p>
            <a:pPr lvl="1" algn="just">
              <a:lnSpc>
                <a:spcPct val="150000"/>
              </a:lnSpc>
              <a:buFont typeface="Courier New" panose="02070309020205020404" pitchFamily="49" charset="0"/>
              <a:buChar char="o"/>
            </a:pPr>
            <a:r>
              <a:rPr lang="fr-FR" dirty="0">
                <a:solidFill>
                  <a:schemeClr val="tx1"/>
                </a:solidFill>
              </a:rPr>
              <a:t>Embolie pulmonaire</a:t>
            </a:r>
          </a:p>
          <a:p>
            <a:pPr lvl="1" algn="just">
              <a:lnSpc>
                <a:spcPct val="150000"/>
              </a:lnSpc>
              <a:buFont typeface="Courier New" panose="02070309020205020404" pitchFamily="49" charset="0"/>
              <a:buChar char="o"/>
            </a:pPr>
            <a:r>
              <a:rPr lang="fr-FR" dirty="0">
                <a:solidFill>
                  <a:schemeClr val="tx1"/>
                </a:solidFill>
              </a:rPr>
              <a:t>Réanimation vaine.</a:t>
            </a:r>
          </a:p>
          <a:p>
            <a:pPr lvl="1" algn="just">
              <a:lnSpc>
                <a:spcPct val="150000"/>
              </a:lnSpc>
              <a:buFont typeface="Courier New" panose="02070309020205020404" pitchFamily="49" charset="0"/>
              <a:buChar char="o"/>
            </a:pPr>
            <a:r>
              <a:rPr lang="fr-FR" dirty="0">
                <a:solidFill>
                  <a:schemeClr val="tx1"/>
                </a:solidFill>
              </a:rPr>
              <a:t>Décès: décompensation cardio-respiratoire par EP.</a:t>
            </a:r>
          </a:p>
          <a:p>
            <a:pPr lvl="1" algn="just">
              <a:lnSpc>
                <a:spcPct val="150000"/>
              </a:lnSpc>
              <a:buFont typeface="Courier New" panose="02070309020205020404" pitchFamily="49" charset="0"/>
              <a:buChar char="o"/>
            </a:pPr>
            <a:endParaRPr lang="fr-FR" dirty="0">
              <a:solidFill>
                <a:schemeClr val="tx1"/>
              </a:solidFill>
            </a:endParaRPr>
          </a:p>
        </p:txBody>
      </p:sp>
      <p:sp>
        <p:nvSpPr>
          <p:cNvPr id="4" name="Accolade fermante 3">
            <a:extLst>
              <a:ext uri="{FF2B5EF4-FFF2-40B4-BE49-F238E27FC236}">
                <a16:creationId xmlns="" xmlns:a16="http://schemas.microsoft.com/office/drawing/2014/main" id="{0A4B9692-47F7-4EC3-A29A-AB3EA847C61C}"/>
              </a:ext>
            </a:extLst>
          </p:cNvPr>
          <p:cNvSpPr/>
          <p:nvPr/>
        </p:nvSpPr>
        <p:spPr>
          <a:xfrm>
            <a:off x="5089793" y="1035586"/>
            <a:ext cx="1266940" cy="2225407"/>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dirty="0">
              <a:ln w="38100">
                <a:solidFill>
                  <a:schemeClr val="tx1"/>
                </a:solidFill>
              </a:ln>
            </a:endParaRPr>
          </a:p>
        </p:txBody>
      </p:sp>
      <p:sp>
        <p:nvSpPr>
          <p:cNvPr id="6" name="Flèche : droite 5">
            <a:extLst>
              <a:ext uri="{FF2B5EF4-FFF2-40B4-BE49-F238E27FC236}">
                <a16:creationId xmlns="" xmlns:a16="http://schemas.microsoft.com/office/drawing/2014/main" id="{C9595A6F-8873-435B-B5B2-038FE96C77AE}"/>
              </a:ext>
            </a:extLst>
          </p:cNvPr>
          <p:cNvSpPr/>
          <p:nvPr/>
        </p:nvSpPr>
        <p:spPr>
          <a:xfrm>
            <a:off x="10212637" y="1972020"/>
            <a:ext cx="297456" cy="20932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686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3</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algn="just">
              <a:lnSpc>
                <a:spcPct val="150000"/>
              </a:lnSpc>
            </a:pPr>
            <a:r>
              <a:rPr lang="fr-FR" dirty="0">
                <a:solidFill>
                  <a:srgbClr val="000000"/>
                </a:solidFill>
                <a:cs typeface="Times New Roman" panose="02020603050405020304" pitchFamily="18" charset="0"/>
              </a:rPr>
              <a:t>PR </a:t>
            </a:r>
            <a:r>
              <a:rPr lang="fr-FR" sz="1100" dirty="0">
                <a:solidFill>
                  <a:srgbClr val="000000"/>
                </a:solidFill>
                <a:cs typeface="Times New Roman" panose="02020603050405020304" pitchFamily="18" charset="0"/>
              </a:rPr>
              <a:t>(</a:t>
            </a:r>
            <a:r>
              <a:rPr lang="fr-FR" sz="1100" i="1" dirty="0" err="1">
                <a:solidFill>
                  <a:schemeClr val="tx1"/>
                </a:solidFill>
              </a:rPr>
              <a:t>Mouna</a:t>
            </a:r>
            <a:r>
              <a:rPr lang="fr-FR" sz="1100" i="1" dirty="0">
                <a:solidFill>
                  <a:schemeClr val="tx1"/>
                </a:solidFill>
              </a:rPr>
              <a:t> 2020)</a:t>
            </a:r>
            <a:endParaRPr lang="fr-FR" sz="1100" dirty="0">
              <a:solidFill>
                <a:srgbClr val="000000"/>
              </a:solidFill>
              <a:cs typeface="Times New Roman" panose="02020603050405020304" pitchFamily="18" charset="0"/>
            </a:endParaRPr>
          </a:p>
          <a:p>
            <a:pPr lvl="1" algn="just">
              <a:lnSpc>
                <a:spcPct val="150000"/>
              </a:lnSpc>
            </a:pPr>
            <a:r>
              <a:rPr lang="fr-FR" sz="2800" dirty="0">
                <a:solidFill>
                  <a:srgbClr val="FF0000"/>
                </a:solidFill>
                <a:cs typeface="Times New Roman" panose="02020603050405020304" pitchFamily="18" charset="0"/>
              </a:rPr>
              <a:t>Association surmortalité cardiovasculaire (EP)</a:t>
            </a:r>
          </a:p>
          <a:p>
            <a:pPr lvl="1" algn="just">
              <a:lnSpc>
                <a:spcPct val="150000"/>
              </a:lnSpc>
            </a:pPr>
            <a:r>
              <a:rPr lang="fr-FR" dirty="0">
                <a:solidFill>
                  <a:srgbClr val="000000"/>
                </a:solidFill>
                <a:cs typeface="Times New Roman" panose="02020603050405020304" pitchFamily="18" charset="0"/>
              </a:rPr>
              <a:t>Préexistence lésions cardiovasculaires probables </a:t>
            </a:r>
          </a:p>
          <a:p>
            <a:pPr lvl="1" algn="just">
              <a:lnSpc>
                <a:spcPct val="150000"/>
              </a:lnSpc>
            </a:pPr>
            <a:r>
              <a:rPr lang="fr-FR" dirty="0">
                <a:solidFill>
                  <a:srgbClr val="000000"/>
                </a:solidFill>
                <a:cs typeface="Times New Roman" panose="02020603050405020304" pitchFamily="18" charset="0"/>
              </a:rPr>
              <a:t>Liées à l’évolution chronique sans traitement de la PR</a:t>
            </a:r>
          </a:p>
          <a:p>
            <a:pPr lvl="1" algn="just">
              <a:lnSpc>
                <a:spcPct val="150000"/>
              </a:lnSpc>
            </a:pPr>
            <a:r>
              <a:rPr lang="fr-FR" dirty="0">
                <a:solidFill>
                  <a:srgbClr val="000000"/>
                </a:solidFill>
                <a:cs typeface="Times New Roman" panose="02020603050405020304" pitchFamily="18" charset="0"/>
              </a:rPr>
              <a:t>Station assise prolongée: facteur favorisant direct.</a:t>
            </a:r>
          </a:p>
        </p:txBody>
      </p:sp>
    </p:spTree>
    <p:extLst>
      <p:ext uri="{BB962C8B-B14F-4D97-AF65-F5344CB8AC3E}">
        <p14:creationId xmlns:p14="http://schemas.microsoft.com/office/powerpoint/2010/main" val="7559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4F3592-E085-426C-85D8-DDC405CC2153}"/>
              </a:ext>
            </a:extLst>
          </p:cNvPr>
          <p:cNvSpPr txBox="1">
            <a:spLocks/>
          </p:cNvSpPr>
          <p:nvPr/>
        </p:nvSpPr>
        <p:spPr>
          <a:xfrm>
            <a:off x="302178" y="2677100"/>
            <a:ext cx="11587644" cy="839326"/>
          </a:xfrm>
          <a:prstGeom prst="rect">
            <a:avLst/>
          </a:prstGeom>
        </p:spPr>
        <p:txBody>
          <a:bodyPr/>
          <a:lstStyle>
            <a:lvl1pPr algn="l" defTabSz="914400" rtl="0" eaLnBrk="1" latinLnBrk="0" hangingPunct="1">
              <a:lnSpc>
                <a:spcPct val="90000"/>
              </a:lnSpc>
              <a:spcBef>
                <a:spcPct val="0"/>
              </a:spcBef>
              <a:buNone/>
              <a:defRPr sz="3600" b="1" u="none" kern="1200">
                <a:solidFill>
                  <a:srgbClr val="4F2A5B"/>
                </a:solidFill>
                <a:latin typeface="+mn-lt"/>
                <a:ea typeface="+mj-ea"/>
                <a:cs typeface="+mj-cs"/>
              </a:defRPr>
            </a:lvl1pPr>
          </a:lstStyle>
          <a:p>
            <a:pPr algn="ctr"/>
            <a:r>
              <a:rPr lang="fr-FR" dirty="0"/>
              <a:t>PATIENTE 4</a:t>
            </a:r>
          </a:p>
        </p:txBody>
      </p:sp>
      <p:pic>
        <p:nvPicPr>
          <p:cNvPr id="5" name="Picture 4" descr="masque zoro2">
            <a:extLst>
              <a:ext uri="{FF2B5EF4-FFF2-40B4-BE49-F238E27FC236}">
                <a16:creationId xmlns="" xmlns:a16="http://schemas.microsoft.com/office/drawing/2014/main" id="{756F8DA4-2963-4D70-B90A-D569BFF5E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460" y="3263024"/>
            <a:ext cx="4032174" cy="351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653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4</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algn="just">
              <a:lnSpc>
                <a:spcPct val="150000"/>
              </a:lnSpc>
            </a:pPr>
            <a:r>
              <a:rPr lang="fr-FR" dirty="0">
                <a:solidFill>
                  <a:srgbClr val="000000"/>
                </a:solidFill>
                <a:cs typeface="Times New Roman" panose="02020603050405020304" pitchFamily="18" charset="0"/>
              </a:rPr>
              <a:t>24 ans,</a:t>
            </a:r>
          </a:p>
          <a:p>
            <a:pPr algn="just">
              <a:lnSpc>
                <a:spcPct val="150000"/>
              </a:lnSpc>
            </a:pPr>
            <a:r>
              <a:rPr lang="fr-FR" dirty="0">
                <a:solidFill>
                  <a:srgbClr val="000000"/>
                </a:solidFill>
                <a:cs typeface="Times New Roman" panose="02020603050405020304" pitchFamily="18" charset="0"/>
              </a:rPr>
              <a:t>Lupus érythémateux systémique</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FAN, ADN-natif, Anti-</a:t>
            </a:r>
            <a:r>
              <a:rPr lang="fr-FR" dirty="0" err="1">
                <a:solidFill>
                  <a:srgbClr val="000000"/>
                </a:solidFill>
                <a:cs typeface="Times New Roman" panose="02020603050405020304" pitchFamily="18" charset="0"/>
              </a:rPr>
              <a:t>Sm</a:t>
            </a:r>
            <a:r>
              <a:rPr lang="fr-FR" dirty="0">
                <a:solidFill>
                  <a:srgbClr val="000000"/>
                </a:solidFill>
                <a:cs typeface="Times New Roman" panose="02020603050405020304" pitchFamily="18" charset="0"/>
              </a:rPr>
              <a:t>.</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Atteinte rénale et neuropsychiatrique.</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Activité forte (SLEDAI 37). </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4 ans d’évolution.</a:t>
            </a:r>
          </a:p>
          <a:p>
            <a:pPr lvl="1" algn="just">
              <a:lnSpc>
                <a:spcPct val="150000"/>
              </a:lnSpc>
              <a:buFont typeface="Courier New" panose="02070309020205020404" pitchFamily="49" charset="0"/>
              <a:buChar char="o"/>
            </a:pPr>
            <a:endParaRPr lang="fr-FR" dirty="0">
              <a:solidFill>
                <a:srgbClr val="000000"/>
              </a:solidFill>
              <a:cs typeface="Times New Roman" panose="02020603050405020304" pitchFamily="18" charset="0"/>
            </a:endParaRPr>
          </a:p>
        </p:txBody>
      </p:sp>
      <p:pic>
        <p:nvPicPr>
          <p:cNvPr id="4" name="Picture 2" descr="https://vindicatemj.files.wordpress.com/2011/08/butterfly-facial-rash.jpg?w=600">
            <a:hlinkClick r:id="rId3"/>
            <a:extLst>
              <a:ext uri="{FF2B5EF4-FFF2-40B4-BE49-F238E27FC236}">
                <a16:creationId xmlns="" xmlns:a16="http://schemas.microsoft.com/office/drawing/2014/main" id="{2B6E47A6-65FE-44E8-A37B-9C30C556B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116" y="269063"/>
            <a:ext cx="4079875" cy="550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B3D4464D-5645-4596-8D55-D218A287A145}"/>
              </a:ext>
            </a:extLst>
          </p:cNvPr>
          <p:cNvSpPr/>
          <p:nvPr/>
        </p:nvSpPr>
        <p:spPr>
          <a:xfrm>
            <a:off x="7916228" y="2546554"/>
            <a:ext cx="4078241" cy="5646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6" name="Rectangle 5">
            <a:extLst>
              <a:ext uri="{FF2B5EF4-FFF2-40B4-BE49-F238E27FC236}">
                <a16:creationId xmlns="" xmlns:a16="http://schemas.microsoft.com/office/drawing/2014/main" id="{B3D4464D-5645-4596-8D55-D218A287A145}"/>
              </a:ext>
            </a:extLst>
          </p:cNvPr>
          <p:cNvSpPr/>
          <p:nvPr/>
        </p:nvSpPr>
        <p:spPr>
          <a:xfrm>
            <a:off x="7915806" y="4267409"/>
            <a:ext cx="4078241" cy="8945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Rectangle 6">
            <a:extLst>
              <a:ext uri="{FF2B5EF4-FFF2-40B4-BE49-F238E27FC236}">
                <a16:creationId xmlns="" xmlns:a16="http://schemas.microsoft.com/office/drawing/2014/main" id="{B3D4464D-5645-4596-8D55-D218A287A145}"/>
              </a:ext>
            </a:extLst>
          </p:cNvPr>
          <p:cNvSpPr/>
          <p:nvPr/>
        </p:nvSpPr>
        <p:spPr>
          <a:xfrm>
            <a:off x="7910285" y="308392"/>
            <a:ext cx="4108530" cy="11884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579595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4</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716095"/>
            <a:ext cx="11587644" cy="5805891"/>
          </a:xfrm>
        </p:spPr>
        <p:txBody>
          <a:bodyPr>
            <a:noAutofit/>
          </a:bodyPr>
          <a:lstStyle/>
          <a:p>
            <a:pPr algn="just">
              <a:lnSpc>
                <a:spcPct val="150000"/>
              </a:lnSpc>
            </a:pPr>
            <a:r>
              <a:rPr lang="fr-FR" sz="3200" dirty="0">
                <a:solidFill>
                  <a:schemeClr val="tx1"/>
                </a:solidFill>
              </a:rPr>
              <a:t>Traitement: </a:t>
            </a:r>
            <a:endParaRPr lang="fr-FR" dirty="0">
              <a:solidFill>
                <a:schemeClr val="tx1"/>
              </a:solidFill>
            </a:endParaRPr>
          </a:p>
          <a:p>
            <a:pPr lvl="1" algn="just">
              <a:lnSpc>
                <a:spcPct val="150000"/>
              </a:lnSpc>
              <a:buFont typeface="Courier New" panose="02070309020205020404" pitchFamily="49" charset="0"/>
              <a:buChar char="o"/>
            </a:pPr>
            <a:r>
              <a:rPr lang="fr-FR" dirty="0">
                <a:solidFill>
                  <a:schemeClr val="tx1"/>
                </a:solidFill>
              </a:rPr>
              <a:t>Cyclophosphamide: </a:t>
            </a:r>
            <a:r>
              <a:rPr lang="fr-FR" dirty="0" err="1">
                <a:solidFill>
                  <a:schemeClr val="tx1"/>
                </a:solidFill>
              </a:rPr>
              <a:t>Eurolupus</a:t>
            </a:r>
            <a:endParaRPr lang="fr-FR" dirty="0">
              <a:solidFill>
                <a:schemeClr val="tx1"/>
              </a:solidFill>
            </a:endParaRPr>
          </a:p>
          <a:p>
            <a:pPr lvl="1" algn="just">
              <a:lnSpc>
                <a:spcPct val="150000"/>
              </a:lnSpc>
              <a:buFont typeface="Courier New" panose="02070309020205020404" pitchFamily="49" charset="0"/>
              <a:buChar char="o"/>
            </a:pPr>
            <a:r>
              <a:rPr lang="fr-FR" dirty="0">
                <a:solidFill>
                  <a:schemeClr val="tx1"/>
                </a:solidFill>
              </a:rPr>
              <a:t>Relais Azathioprine:  Toxidermie        Arrêt            Rémission: SLEDAI (37        5)</a:t>
            </a:r>
          </a:p>
          <a:p>
            <a:pPr lvl="1" algn="just">
              <a:lnSpc>
                <a:spcPct val="150000"/>
              </a:lnSpc>
              <a:buFont typeface="Courier New" panose="02070309020205020404" pitchFamily="49" charset="0"/>
              <a:buChar char="o"/>
            </a:pPr>
            <a:r>
              <a:rPr lang="fr-FR" dirty="0">
                <a:solidFill>
                  <a:schemeClr val="tx1"/>
                </a:solidFill>
              </a:rPr>
              <a:t>Maintient Hydroxychloroquine.</a:t>
            </a:r>
          </a:p>
          <a:p>
            <a:pPr algn="just">
              <a:lnSpc>
                <a:spcPct val="150000"/>
              </a:lnSpc>
            </a:pPr>
            <a:r>
              <a:rPr lang="fr-FR" sz="3200" dirty="0">
                <a:solidFill>
                  <a:schemeClr val="tx1"/>
                </a:solidFill>
              </a:rPr>
              <a:t>Evolution: 1 an.</a:t>
            </a:r>
          </a:p>
          <a:p>
            <a:pPr lvl="1" algn="just">
              <a:lnSpc>
                <a:spcPct val="150000"/>
              </a:lnSpc>
              <a:buFont typeface="Courier New" panose="02070309020205020404" pitchFamily="49" charset="0"/>
              <a:buChar char="o"/>
            </a:pPr>
            <a:r>
              <a:rPr lang="fr-FR" dirty="0">
                <a:solidFill>
                  <a:schemeClr val="tx1"/>
                </a:solidFill>
              </a:rPr>
              <a:t>Reprises </a:t>
            </a:r>
            <a:r>
              <a:rPr lang="fr-FR" dirty="0" err="1" smtClean="0">
                <a:solidFill>
                  <a:schemeClr val="tx1"/>
                </a:solidFill>
              </a:rPr>
              <a:t>polyarthromyalgies</a:t>
            </a:r>
            <a:r>
              <a:rPr lang="fr-FR" dirty="0">
                <a:solidFill>
                  <a:schemeClr val="tx1"/>
                </a:solidFill>
              </a:rPr>
              <a:t> </a:t>
            </a:r>
            <a:r>
              <a:rPr lang="fr-FR" dirty="0" smtClean="0">
                <a:solidFill>
                  <a:schemeClr val="tx1"/>
                </a:solidFill>
              </a:rPr>
              <a:t>+ Dyspnée</a:t>
            </a:r>
            <a:r>
              <a:rPr lang="fr-FR" dirty="0">
                <a:solidFill>
                  <a:schemeClr val="tx1"/>
                </a:solidFill>
              </a:rPr>
              <a:t>, </a:t>
            </a:r>
          </a:p>
          <a:p>
            <a:pPr lvl="1" algn="just">
              <a:lnSpc>
                <a:spcPct val="150000"/>
              </a:lnSpc>
              <a:buFont typeface="Courier New" panose="02070309020205020404" pitchFamily="49" charset="0"/>
              <a:buChar char="o"/>
            </a:pPr>
            <a:r>
              <a:rPr lang="fr-FR" dirty="0" smtClean="0">
                <a:solidFill>
                  <a:schemeClr val="tx1"/>
                </a:solidFill>
              </a:rPr>
              <a:t>Péricardite, décompensation : Réanimation </a:t>
            </a:r>
            <a:r>
              <a:rPr lang="fr-FR" dirty="0">
                <a:solidFill>
                  <a:schemeClr val="tx1"/>
                </a:solidFill>
              </a:rPr>
              <a:t>vaine.</a:t>
            </a:r>
          </a:p>
          <a:p>
            <a:pPr lvl="1" algn="just">
              <a:lnSpc>
                <a:spcPct val="150000"/>
              </a:lnSpc>
              <a:buFont typeface="Courier New" panose="02070309020205020404" pitchFamily="49" charset="0"/>
              <a:buChar char="o"/>
            </a:pPr>
            <a:r>
              <a:rPr lang="fr-FR" dirty="0">
                <a:solidFill>
                  <a:schemeClr val="tx1"/>
                </a:solidFill>
              </a:rPr>
              <a:t>Décès: Tamponnade </a:t>
            </a:r>
            <a:r>
              <a:rPr lang="fr-FR" dirty="0" smtClean="0">
                <a:solidFill>
                  <a:schemeClr val="tx1"/>
                </a:solidFill>
              </a:rPr>
              <a:t>cardiaque.</a:t>
            </a:r>
            <a:endParaRPr lang="fr-FR" dirty="0">
              <a:solidFill>
                <a:schemeClr val="tx1"/>
              </a:solidFill>
            </a:endParaRPr>
          </a:p>
          <a:p>
            <a:pPr lvl="1" algn="just">
              <a:lnSpc>
                <a:spcPct val="150000"/>
              </a:lnSpc>
              <a:buFont typeface="Courier New" panose="02070309020205020404" pitchFamily="49" charset="0"/>
              <a:buChar char="o"/>
            </a:pPr>
            <a:endParaRPr lang="fr-FR" dirty="0">
              <a:solidFill>
                <a:schemeClr val="tx1"/>
              </a:solidFill>
            </a:endParaRPr>
          </a:p>
        </p:txBody>
      </p:sp>
      <p:sp>
        <p:nvSpPr>
          <p:cNvPr id="6" name="Flèche : droite 5">
            <a:extLst>
              <a:ext uri="{FF2B5EF4-FFF2-40B4-BE49-F238E27FC236}">
                <a16:creationId xmlns="" xmlns:a16="http://schemas.microsoft.com/office/drawing/2014/main" id="{C9595A6F-8873-435B-B5B2-038FE96C77AE}"/>
              </a:ext>
            </a:extLst>
          </p:cNvPr>
          <p:cNvSpPr/>
          <p:nvPr/>
        </p:nvSpPr>
        <p:spPr>
          <a:xfrm>
            <a:off x="5078777" y="2368625"/>
            <a:ext cx="418640" cy="25338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ccolade fermante 4">
            <a:extLst>
              <a:ext uri="{FF2B5EF4-FFF2-40B4-BE49-F238E27FC236}">
                <a16:creationId xmlns="" xmlns:a16="http://schemas.microsoft.com/office/drawing/2014/main" id="{D02A284B-8EAF-4DE9-98B1-A5A7D3D8B996}"/>
              </a:ext>
            </a:extLst>
          </p:cNvPr>
          <p:cNvSpPr/>
          <p:nvPr/>
        </p:nvSpPr>
        <p:spPr>
          <a:xfrm>
            <a:off x="6235549" y="1532036"/>
            <a:ext cx="627961" cy="1861157"/>
          </a:xfrm>
          <a:prstGeom prst="rightBrace">
            <a:avLst/>
          </a:prstGeom>
          <a:solidFill>
            <a:schemeClr val="bg1"/>
          </a:solid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8100">
                <a:solidFill>
                  <a:schemeClr val="tx2"/>
                </a:solidFill>
              </a:ln>
              <a:solidFill>
                <a:schemeClr val="tx2"/>
              </a:solidFill>
            </a:endParaRPr>
          </a:p>
        </p:txBody>
      </p:sp>
      <p:sp>
        <p:nvSpPr>
          <p:cNvPr id="7" name="Flèche : droite 6">
            <a:extLst>
              <a:ext uri="{FF2B5EF4-FFF2-40B4-BE49-F238E27FC236}">
                <a16:creationId xmlns="" xmlns:a16="http://schemas.microsoft.com/office/drawing/2014/main" id="{96E86B55-341A-4A6C-9A53-E1AC8845C1EE}"/>
              </a:ext>
            </a:extLst>
          </p:cNvPr>
          <p:cNvSpPr/>
          <p:nvPr/>
        </p:nvSpPr>
        <p:spPr>
          <a:xfrm>
            <a:off x="9828590" y="2335920"/>
            <a:ext cx="418640" cy="25338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4" descr="masque zoro2">
            <a:extLst>
              <a:ext uri="{FF2B5EF4-FFF2-40B4-BE49-F238E27FC236}">
                <a16:creationId xmlns="" xmlns:a16="http://schemas.microsoft.com/office/drawing/2014/main" id="{DEF56A7A-D1B9-4657-9B07-946BB7217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0" y="-11018"/>
            <a:ext cx="16192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71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4</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lvl="1" algn="just">
              <a:lnSpc>
                <a:spcPct val="150000"/>
              </a:lnSpc>
            </a:pPr>
            <a:r>
              <a:rPr lang="fr-FR" sz="3200" dirty="0">
                <a:solidFill>
                  <a:srgbClr val="000000"/>
                </a:solidFill>
                <a:cs typeface="Times New Roman" panose="02020603050405020304" pitchFamily="18" charset="0"/>
              </a:rPr>
              <a:t>Lupus érythémateux systémique </a:t>
            </a:r>
            <a:r>
              <a:rPr lang="fr-FR" sz="1100" i="1" dirty="0">
                <a:solidFill>
                  <a:srgbClr val="000000"/>
                </a:solidFill>
                <a:cs typeface="Times New Roman" panose="02020603050405020304" pitchFamily="18" charset="0"/>
              </a:rPr>
              <a:t>(Meyer 2008, Ouédraogo 2014, </a:t>
            </a:r>
            <a:r>
              <a:rPr lang="fr-FR" sz="1100" i="1" dirty="0" err="1">
                <a:solidFill>
                  <a:schemeClr val="tx1"/>
                </a:solidFill>
                <a:cs typeface="Times New Roman" panose="02020603050405020304" pitchFamily="18" charset="0"/>
              </a:rPr>
              <a:t>Lengani</a:t>
            </a:r>
            <a:r>
              <a:rPr lang="fr-FR" sz="1100" i="1" dirty="0">
                <a:solidFill>
                  <a:schemeClr val="tx1"/>
                </a:solidFill>
              </a:rPr>
              <a:t> 2010)</a:t>
            </a:r>
            <a:endParaRPr lang="fr-FR" sz="3200" dirty="0">
              <a:solidFill>
                <a:srgbClr val="000000"/>
              </a:solidFill>
              <a:cs typeface="Times New Roman" panose="02020603050405020304" pitchFamily="18" charset="0"/>
            </a:endParaRPr>
          </a:p>
          <a:p>
            <a:pPr lvl="1" algn="just">
              <a:lnSpc>
                <a:spcPct val="150000"/>
              </a:lnSpc>
            </a:pPr>
            <a:r>
              <a:rPr lang="fr-FR" sz="2800" dirty="0">
                <a:solidFill>
                  <a:srgbClr val="FF0000"/>
                </a:solidFill>
                <a:cs typeface="Times New Roman" panose="02020603050405020304" pitchFamily="18" charset="0"/>
              </a:rPr>
              <a:t>Association surmortalité cardiovasculaire (EP)</a:t>
            </a:r>
          </a:p>
          <a:p>
            <a:pPr marL="457200" lvl="1" indent="0" algn="just">
              <a:lnSpc>
                <a:spcPct val="150000"/>
              </a:lnSpc>
              <a:buNone/>
            </a:pPr>
            <a:endParaRPr lang="fr-FR" dirty="0">
              <a:solidFill>
                <a:srgbClr val="000000"/>
              </a:solidFill>
              <a:cs typeface="Times New Roman" panose="02020603050405020304" pitchFamily="18" charset="0"/>
            </a:endParaRPr>
          </a:p>
        </p:txBody>
      </p:sp>
      <p:pic>
        <p:nvPicPr>
          <p:cNvPr id="4" name="Picture 4" descr="masque zoro2">
            <a:extLst>
              <a:ext uri="{FF2B5EF4-FFF2-40B4-BE49-F238E27FC236}">
                <a16:creationId xmlns="" xmlns:a16="http://schemas.microsoft.com/office/drawing/2014/main" id="{E98FFDAB-B3EA-4B28-8FEC-FF4447EB3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0" y="44066"/>
            <a:ext cx="16192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76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re 1">
            <a:extLst>
              <a:ext uri="{FF2B5EF4-FFF2-40B4-BE49-F238E27FC236}">
                <a16:creationId xmlns="" xmlns:a16="http://schemas.microsoft.com/office/drawing/2014/main" id="{7B0E30B4-7963-490C-A9CA-E7896D844A6D}"/>
              </a:ext>
            </a:extLst>
          </p:cNvPr>
          <p:cNvSpPr>
            <a:spLocks noGrp="1"/>
          </p:cNvSpPr>
          <p:nvPr>
            <p:ph type="title"/>
          </p:nvPr>
        </p:nvSpPr>
        <p:spPr/>
        <p:txBody>
          <a:bodyPr/>
          <a:lstStyle/>
          <a:p>
            <a:r>
              <a:rPr lang="fr-FR" altLang="en-US" dirty="0"/>
              <a:t>Conflits d’intérêts</a:t>
            </a:r>
          </a:p>
        </p:txBody>
      </p:sp>
      <p:sp>
        <p:nvSpPr>
          <p:cNvPr id="12290" name="Espace réservé du contenu 2">
            <a:extLst>
              <a:ext uri="{FF2B5EF4-FFF2-40B4-BE49-F238E27FC236}">
                <a16:creationId xmlns="" xmlns:a16="http://schemas.microsoft.com/office/drawing/2014/main" id="{39EA8279-3E04-4CE6-8AEE-F16426C6C672}"/>
              </a:ext>
            </a:extLst>
          </p:cNvPr>
          <p:cNvSpPr>
            <a:spLocks noGrp="1"/>
          </p:cNvSpPr>
          <p:nvPr>
            <p:ph idx="1"/>
          </p:nvPr>
        </p:nvSpPr>
        <p:spPr/>
        <p:txBody>
          <a:bodyPr/>
          <a:lstStyle/>
          <a:p>
            <a:endParaRPr lang="fr-FR" dirty="0"/>
          </a:p>
          <a:p>
            <a:r>
              <a:rPr lang="fr-FR" dirty="0"/>
              <a:t>Nous n’avons aucun conflit d’intérêt.</a:t>
            </a:r>
          </a:p>
          <a:p>
            <a:endParaRPr lang="fr-FR" dirty="0"/>
          </a:p>
        </p:txBody>
      </p:sp>
      <p:cxnSp>
        <p:nvCxnSpPr>
          <p:cNvPr id="7" name="Connecteur droit 6">
            <a:extLst>
              <a:ext uri="{FF2B5EF4-FFF2-40B4-BE49-F238E27FC236}">
                <a16:creationId xmlns="" xmlns:a16="http://schemas.microsoft.com/office/drawing/2014/main" id="{84844723-0F6F-488B-9377-2BBDC5EDCD0D}"/>
              </a:ext>
            </a:extLst>
          </p:cNvPr>
          <p:cNvCxnSpPr/>
          <p:nvPr/>
        </p:nvCxnSpPr>
        <p:spPr>
          <a:xfrm>
            <a:off x="302178" y="911903"/>
            <a:ext cx="11587644" cy="0"/>
          </a:xfrm>
          <a:prstGeom prst="line">
            <a:avLst/>
          </a:prstGeom>
          <a:ln w="28575">
            <a:solidFill>
              <a:srgbClr val="9BC52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4F3592-E085-426C-85D8-DDC405CC2153}"/>
              </a:ext>
            </a:extLst>
          </p:cNvPr>
          <p:cNvSpPr txBox="1">
            <a:spLocks/>
          </p:cNvSpPr>
          <p:nvPr/>
        </p:nvSpPr>
        <p:spPr>
          <a:xfrm>
            <a:off x="302178" y="2677100"/>
            <a:ext cx="11587644" cy="839326"/>
          </a:xfrm>
          <a:prstGeom prst="rect">
            <a:avLst/>
          </a:prstGeom>
        </p:spPr>
        <p:txBody>
          <a:bodyPr/>
          <a:lstStyle>
            <a:lvl1pPr algn="l" defTabSz="914400" rtl="0" eaLnBrk="1" latinLnBrk="0" hangingPunct="1">
              <a:lnSpc>
                <a:spcPct val="90000"/>
              </a:lnSpc>
              <a:spcBef>
                <a:spcPct val="0"/>
              </a:spcBef>
              <a:buNone/>
              <a:defRPr sz="3600" b="1" u="none" kern="1200">
                <a:solidFill>
                  <a:srgbClr val="4F2A5B"/>
                </a:solidFill>
                <a:latin typeface="+mn-lt"/>
                <a:ea typeface="+mj-ea"/>
                <a:cs typeface="+mj-cs"/>
              </a:defRPr>
            </a:lvl1pPr>
          </a:lstStyle>
          <a:p>
            <a:pPr algn="ctr"/>
            <a:r>
              <a:rPr lang="fr-FR" dirty="0"/>
              <a:t>ANALYSE</a:t>
            </a:r>
          </a:p>
        </p:txBody>
      </p:sp>
    </p:spTree>
    <p:extLst>
      <p:ext uri="{BB962C8B-B14F-4D97-AF65-F5344CB8AC3E}">
        <p14:creationId xmlns:p14="http://schemas.microsoft.com/office/powerpoint/2010/main" val="325698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a:xfrm>
            <a:off x="306930" y="-36380"/>
            <a:ext cx="11587644" cy="826958"/>
          </a:xfrm>
        </p:spPr>
        <p:txBody>
          <a:bodyPr/>
          <a:lstStyle/>
          <a:p>
            <a:r>
              <a:rPr lang="fr-FR" dirty="0"/>
              <a:t>ANALYSE</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873304"/>
            <a:ext cx="11587644" cy="5639922"/>
          </a:xfrm>
        </p:spPr>
        <p:txBody>
          <a:bodyPr>
            <a:noAutofit/>
          </a:bodyPr>
          <a:lstStyle/>
          <a:p>
            <a:pPr marL="228600" indent="-228600" algn="just">
              <a:lnSpc>
                <a:spcPct val="150000"/>
              </a:lnSpc>
              <a:spcBef>
                <a:spcPts val="1000"/>
              </a:spcBef>
              <a:buClr>
                <a:srgbClr val="9BC52F"/>
              </a:buClr>
              <a:buFont typeface="Arial" panose="020B0604020202020204" pitchFamily="34" charset="0"/>
              <a:buChar char="•"/>
            </a:pPr>
            <a:r>
              <a:rPr lang="fr-FR" sz="3200" dirty="0">
                <a:solidFill>
                  <a:schemeClr val="tx2"/>
                </a:solidFill>
                <a:cs typeface="Times New Roman" panose="02020603050405020304" pitchFamily="18" charset="0"/>
              </a:rPr>
              <a:t>Cause initiale: </a:t>
            </a:r>
            <a:r>
              <a:rPr lang="fr-FR" sz="2400" dirty="0">
                <a:solidFill>
                  <a:schemeClr val="tx1"/>
                </a:solidFill>
                <a:cs typeface="Times New Roman" panose="02020603050405020304" pitchFamily="18" charset="0"/>
              </a:rPr>
              <a:t>PR et LES </a:t>
            </a:r>
            <a:r>
              <a:rPr lang="fr-FR" sz="2400" dirty="0">
                <a:solidFill>
                  <a:schemeClr val="tx1"/>
                </a:solidFill>
              </a:rPr>
              <a:t>.</a:t>
            </a:r>
          </a:p>
          <a:p>
            <a:pPr marL="228600" indent="-228600" algn="just">
              <a:lnSpc>
                <a:spcPct val="150000"/>
              </a:lnSpc>
              <a:spcBef>
                <a:spcPts val="1000"/>
              </a:spcBef>
              <a:buClr>
                <a:srgbClr val="9BC52F"/>
              </a:buClr>
              <a:buFont typeface="Arial" panose="020B0604020202020204" pitchFamily="34" charset="0"/>
              <a:buChar char="•"/>
            </a:pPr>
            <a:r>
              <a:rPr lang="fr-FR" sz="3200" dirty="0">
                <a:solidFill>
                  <a:schemeClr val="tx2"/>
                </a:solidFill>
                <a:cs typeface="Times New Roman" panose="02020603050405020304" pitchFamily="18" charset="0"/>
              </a:rPr>
              <a:t>Cause inhérente: </a:t>
            </a:r>
          </a:p>
          <a:p>
            <a:pPr lvl="1" algn="just">
              <a:lnSpc>
                <a:spcPct val="150000"/>
              </a:lnSpc>
              <a:spcBef>
                <a:spcPts val="1000"/>
              </a:spcBef>
              <a:buFont typeface="Courier New" panose="02070309020205020404" pitchFamily="49" charset="0"/>
              <a:buChar char="o"/>
            </a:pPr>
            <a:r>
              <a:rPr lang="fr-FR" sz="1800" b="1" dirty="0">
                <a:solidFill>
                  <a:schemeClr val="tx2"/>
                </a:solidFill>
                <a:cs typeface="Times New Roman" panose="02020603050405020304" pitchFamily="18" charset="0"/>
              </a:rPr>
              <a:t>Chronicité, longs délais diagnostics</a:t>
            </a:r>
            <a:endParaRPr lang="fr-FR" sz="2000" dirty="0">
              <a:solidFill>
                <a:schemeClr val="tx1"/>
              </a:solidFill>
              <a:cs typeface="Times New Roman" panose="02020603050405020304" pitchFamily="18" charset="0"/>
            </a:endParaRPr>
          </a:p>
          <a:p>
            <a:pPr lvl="1" algn="just">
              <a:lnSpc>
                <a:spcPct val="150000"/>
              </a:lnSpc>
              <a:spcBef>
                <a:spcPts val="1000"/>
              </a:spcBef>
              <a:buFont typeface="Courier New" panose="02070309020205020404" pitchFamily="49" charset="0"/>
              <a:buChar char="o"/>
            </a:pPr>
            <a:r>
              <a:rPr lang="fr-FR" sz="2000" dirty="0">
                <a:solidFill>
                  <a:schemeClr val="tx1"/>
                </a:solidFill>
                <a:cs typeface="Times New Roman" panose="02020603050405020304" pitchFamily="18" charset="0"/>
              </a:rPr>
              <a:t>Forte activité                                      </a:t>
            </a:r>
          </a:p>
          <a:p>
            <a:pPr lvl="1" algn="just">
              <a:lnSpc>
                <a:spcPct val="150000"/>
              </a:lnSpc>
              <a:spcBef>
                <a:spcPts val="1000"/>
              </a:spcBef>
              <a:buFont typeface="Courier New" panose="02070309020205020404" pitchFamily="49" charset="0"/>
              <a:buChar char="o"/>
            </a:pPr>
            <a:r>
              <a:rPr lang="fr-FR" sz="2000" dirty="0">
                <a:solidFill>
                  <a:schemeClr val="tx1"/>
                </a:solidFill>
                <a:cs typeface="Times New Roman" panose="02020603050405020304" pitchFamily="18" charset="0"/>
              </a:rPr>
              <a:t>Gravité des lésions viscérales</a:t>
            </a:r>
          </a:p>
          <a:p>
            <a:pPr algn="just">
              <a:lnSpc>
                <a:spcPct val="150000"/>
              </a:lnSpc>
            </a:pPr>
            <a:r>
              <a:rPr lang="fr-FR" sz="3200" dirty="0">
                <a:solidFill>
                  <a:schemeClr val="tx2"/>
                </a:solidFill>
                <a:cs typeface="Times New Roman" panose="02020603050405020304" pitchFamily="18" charset="0"/>
              </a:rPr>
              <a:t>Cause directe: </a:t>
            </a:r>
            <a:r>
              <a:rPr lang="fr-FR" sz="2400" dirty="0">
                <a:solidFill>
                  <a:schemeClr val="tx1"/>
                </a:solidFill>
                <a:cs typeface="Times New Roman" panose="02020603050405020304" pitchFamily="18" charset="0"/>
              </a:rPr>
              <a:t>défaillance cardio-respiratoire </a:t>
            </a:r>
          </a:p>
          <a:p>
            <a:pPr lvl="1" algn="just">
              <a:lnSpc>
                <a:spcPct val="150000"/>
              </a:lnSpc>
              <a:spcBef>
                <a:spcPts val="1000"/>
              </a:spcBef>
              <a:buFont typeface="Courier New" panose="02070309020205020404" pitchFamily="49" charset="0"/>
              <a:buChar char="o"/>
            </a:pPr>
            <a:r>
              <a:rPr lang="fr-FR" sz="2000" dirty="0">
                <a:solidFill>
                  <a:schemeClr val="tx1"/>
                </a:solidFill>
                <a:cs typeface="Times New Roman" panose="02020603050405020304" pitchFamily="18" charset="0"/>
              </a:rPr>
              <a:t>Cœur pulmonaire chronique, cœur anémique, </a:t>
            </a:r>
          </a:p>
          <a:p>
            <a:pPr lvl="1" algn="just">
              <a:lnSpc>
                <a:spcPct val="150000"/>
              </a:lnSpc>
              <a:spcBef>
                <a:spcPts val="1000"/>
              </a:spcBef>
              <a:buFont typeface="Courier New" panose="02070309020205020404" pitchFamily="49" charset="0"/>
              <a:buChar char="o"/>
            </a:pPr>
            <a:r>
              <a:rPr lang="fr-FR" sz="2000" dirty="0">
                <a:solidFill>
                  <a:schemeClr val="tx1"/>
                </a:solidFill>
                <a:cs typeface="Times New Roman" panose="02020603050405020304" pitchFamily="18" charset="0"/>
              </a:rPr>
              <a:t>Embolie pulmonaire , tamponnade péricardique .  </a:t>
            </a:r>
          </a:p>
          <a:p>
            <a:pPr algn="just">
              <a:lnSpc>
                <a:spcPct val="150000"/>
              </a:lnSpc>
              <a:buFont typeface="Courier New" panose="02070309020205020404" pitchFamily="49" charset="0"/>
              <a:buChar char="o"/>
            </a:pPr>
            <a:endParaRPr lang="fr-FR" sz="2400" dirty="0">
              <a:solidFill>
                <a:schemeClr val="tx1"/>
              </a:solidFill>
              <a:cs typeface="Times New Roman" panose="02020603050405020304" pitchFamily="18" charset="0"/>
            </a:endParaRPr>
          </a:p>
        </p:txBody>
      </p:sp>
      <p:sp>
        <p:nvSpPr>
          <p:cNvPr id="4" name="Accolade fermante 3">
            <a:extLst>
              <a:ext uri="{FF2B5EF4-FFF2-40B4-BE49-F238E27FC236}">
                <a16:creationId xmlns="" xmlns:a16="http://schemas.microsoft.com/office/drawing/2014/main" id="{592B1D30-CBCC-4EFA-9E56-AD1A1010B368}"/>
              </a:ext>
            </a:extLst>
          </p:cNvPr>
          <p:cNvSpPr/>
          <p:nvPr/>
        </p:nvSpPr>
        <p:spPr>
          <a:xfrm>
            <a:off x="3910988" y="2511846"/>
            <a:ext cx="1266940" cy="1784732"/>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dirty="0">
              <a:ln w="38100">
                <a:solidFill>
                  <a:schemeClr val="tx1"/>
                </a:solidFill>
              </a:ln>
            </a:endParaRPr>
          </a:p>
        </p:txBody>
      </p:sp>
      <p:sp>
        <p:nvSpPr>
          <p:cNvPr id="6" name="Rectangle 5">
            <a:extLst>
              <a:ext uri="{FF2B5EF4-FFF2-40B4-BE49-F238E27FC236}">
                <a16:creationId xmlns="" xmlns:a16="http://schemas.microsoft.com/office/drawing/2014/main" id="{D38C5051-33C9-4AF3-9F55-09625897DEB6}"/>
              </a:ext>
            </a:extLst>
          </p:cNvPr>
          <p:cNvSpPr/>
          <p:nvPr/>
        </p:nvSpPr>
        <p:spPr>
          <a:xfrm>
            <a:off x="5475384" y="2906944"/>
            <a:ext cx="5453350" cy="893875"/>
          </a:xfrm>
          <a:prstGeom prst="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2000" dirty="0">
                <a:solidFill>
                  <a:schemeClr val="tx1"/>
                </a:solidFill>
                <a:cs typeface="Times New Roman" panose="02020603050405020304" pitchFamily="18" charset="0"/>
              </a:rPr>
              <a:t>Relative rareté du RIC/MAI</a:t>
            </a:r>
          </a:p>
          <a:p>
            <a:pPr marL="285750" indent="-285750" algn="ctr">
              <a:buFont typeface="Wingdings" panose="05000000000000000000" pitchFamily="2" charset="2"/>
              <a:buChar char="ü"/>
            </a:pPr>
            <a:r>
              <a:rPr lang="fr-FR" sz="2000" b="1" dirty="0">
                <a:solidFill>
                  <a:schemeClr val="tx2"/>
                </a:solidFill>
                <a:cs typeface="Times New Roman" panose="02020603050405020304" pitchFamily="18" charset="0"/>
              </a:rPr>
              <a:t>Méconnaissance (praticiens et population)</a:t>
            </a:r>
          </a:p>
        </p:txBody>
      </p:sp>
      <p:sp>
        <p:nvSpPr>
          <p:cNvPr id="8" name="Rectangle 7">
            <a:extLst>
              <a:ext uri="{FF2B5EF4-FFF2-40B4-BE49-F238E27FC236}">
                <a16:creationId xmlns="" xmlns:a16="http://schemas.microsoft.com/office/drawing/2014/main" id="{30E00DA5-B703-4CB6-B37A-F6968E449CE7}"/>
              </a:ext>
            </a:extLst>
          </p:cNvPr>
          <p:cNvSpPr/>
          <p:nvPr/>
        </p:nvSpPr>
        <p:spPr>
          <a:xfrm>
            <a:off x="8124170" y="80979"/>
            <a:ext cx="3973413" cy="1355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i="1" dirty="0">
                <a:solidFill>
                  <a:schemeClr val="tx1"/>
                </a:solidFill>
              </a:rPr>
              <a:t>Kane SB, </a:t>
            </a:r>
            <a:r>
              <a:rPr lang="fr-FR" i="1" dirty="0">
                <a:solidFill>
                  <a:schemeClr val="tx1"/>
                </a:solidFill>
              </a:rPr>
              <a:t>2016 : 3,46 ans</a:t>
            </a:r>
          </a:p>
          <a:p>
            <a:pPr algn="ctr"/>
            <a:r>
              <a:rPr lang="fr-FR" i="1" dirty="0">
                <a:solidFill>
                  <a:schemeClr val="tx1"/>
                </a:solidFill>
              </a:rPr>
              <a:t>Kaba C, 2019: 11 ans</a:t>
            </a:r>
          </a:p>
          <a:p>
            <a:pPr algn="ctr"/>
            <a:r>
              <a:rPr lang="fr-FR" i="1" dirty="0" err="1">
                <a:solidFill>
                  <a:schemeClr val="tx1"/>
                </a:solidFill>
              </a:rPr>
              <a:t>Tiendrébeogo</a:t>
            </a:r>
            <a:r>
              <a:rPr lang="fr-FR" i="1" dirty="0">
                <a:solidFill>
                  <a:schemeClr val="tx1"/>
                </a:solidFill>
              </a:rPr>
              <a:t> WJS,  2018: 7 ans (40 ans</a:t>
            </a:r>
            <a:r>
              <a:rPr lang="fr-FR" i="1" dirty="0" smtClean="0">
                <a:solidFill>
                  <a:schemeClr val="tx1"/>
                </a:solidFill>
              </a:rPr>
              <a:t>).</a:t>
            </a:r>
          </a:p>
          <a:p>
            <a:pPr algn="ctr"/>
            <a:r>
              <a:rPr lang="fr-FR" i="1" dirty="0" err="1" smtClean="0">
                <a:solidFill>
                  <a:schemeClr val="tx1"/>
                </a:solidFill>
              </a:rPr>
              <a:t>Sougué</a:t>
            </a:r>
            <a:r>
              <a:rPr lang="fr-FR" i="1" dirty="0" smtClean="0">
                <a:solidFill>
                  <a:schemeClr val="tx1"/>
                </a:solidFill>
              </a:rPr>
              <a:t> C,  2021:  (30 </a:t>
            </a:r>
            <a:r>
              <a:rPr lang="fr-FR" i="1" dirty="0">
                <a:solidFill>
                  <a:schemeClr val="tx1"/>
                </a:solidFill>
              </a:rPr>
              <a:t>ans). </a:t>
            </a:r>
            <a:r>
              <a:rPr lang="fr-FR" i="1" dirty="0" smtClean="0">
                <a:solidFill>
                  <a:schemeClr val="tx1"/>
                </a:solidFill>
              </a:rPr>
              <a:t> </a:t>
            </a:r>
            <a:endParaRPr lang="fr-FR" i="1" dirty="0">
              <a:solidFill>
                <a:schemeClr val="tx1"/>
              </a:solidFill>
            </a:endParaRPr>
          </a:p>
          <a:p>
            <a:pPr algn="ctr"/>
            <a:endParaRPr lang="fr-FR" dirty="0">
              <a:solidFill>
                <a:schemeClr val="tx1"/>
              </a:solidFill>
            </a:endParaRPr>
          </a:p>
        </p:txBody>
      </p:sp>
      <p:sp>
        <p:nvSpPr>
          <p:cNvPr id="9" name="Accolade fermante 8">
            <a:extLst>
              <a:ext uri="{FF2B5EF4-FFF2-40B4-BE49-F238E27FC236}">
                <a16:creationId xmlns="" xmlns:a16="http://schemas.microsoft.com/office/drawing/2014/main" id="{C880DF61-0730-4E35-A6D8-83FDEF290EE2}"/>
              </a:ext>
            </a:extLst>
          </p:cNvPr>
          <p:cNvSpPr/>
          <p:nvPr/>
        </p:nvSpPr>
        <p:spPr>
          <a:xfrm>
            <a:off x="5684703" y="5089793"/>
            <a:ext cx="1187985" cy="1637032"/>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dirty="0">
              <a:ln w="38100">
                <a:solidFill>
                  <a:schemeClr val="tx1"/>
                </a:solidFill>
              </a:ln>
            </a:endParaRPr>
          </a:p>
        </p:txBody>
      </p:sp>
      <p:sp>
        <p:nvSpPr>
          <p:cNvPr id="10" name="Rectangle 9">
            <a:extLst>
              <a:ext uri="{FF2B5EF4-FFF2-40B4-BE49-F238E27FC236}">
                <a16:creationId xmlns="" xmlns:a16="http://schemas.microsoft.com/office/drawing/2014/main" id="{FCE79B48-97D8-4002-8669-C38AD1435C9A}"/>
              </a:ext>
            </a:extLst>
          </p:cNvPr>
          <p:cNvSpPr/>
          <p:nvPr/>
        </p:nvSpPr>
        <p:spPr>
          <a:xfrm>
            <a:off x="7149947" y="5387521"/>
            <a:ext cx="4865796" cy="893875"/>
          </a:xfrm>
          <a:prstGeom prst="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2000" dirty="0">
                <a:solidFill>
                  <a:schemeClr val="tx1"/>
                </a:solidFill>
                <a:cs typeface="Times New Roman" panose="02020603050405020304" pitchFamily="18" charset="0"/>
              </a:rPr>
              <a:t>Surveillance cardio respiratoire </a:t>
            </a:r>
            <a:r>
              <a:rPr lang="fr-FR" sz="2000" dirty="0" smtClean="0">
                <a:solidFill>
                  <a:schemeClr val="tx1"/>
                </a:solidFill>
                <a:cs typeface="Times New Roman" panose="02020603050405020304" pitchFamily="18" charset="0"/>
              </a:rPr>
              <a:t>intensive</a:t>
            </a:r>
            <a:endParaRPr lang="fr-FR"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7837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FEEE41A-B082-469C-AD78-20A34E814FB1}"/>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 xmlns:a16="http://schemas.microsoft.com/office/drawing/2014/main" id="{C51F4335-E0C7-4EFC-91DB-BA98BA21A4DE}"/>
              </a:ext>
            </a:extLst>
          </p:cNvPr>
          <p:cNvSpPr>
            <a:spLocks noGrp="1"/>
          </p:cNvSpPr>
          <p:nvPr>
            <p:ph idx="1"/>
          </p:nvPr>
        </p:nvSpPr>
        <p:spPr>
          <a:xfrm>
            <a:off x="284896" y="1206586"/>
            <a:ext cx="11587644" cy="5306639"/>
          </a:xfrm>
        </p:spPr>
        <p:txBody>
          <a:bodyPr>
            <a:normAutofit/>
          </a:bodyPr>
          <a:lstStyle/>
          <a:p>
            <a:pPr>
              <a:lnSpc>
                <a:spcPct val="150000"/>
              </a:lnSpc>
            </a:pPr>
            <a:r>
              <a:rPr lang="fr-FR" dirty="0" smtClean="0"/>
              <a:t>RIC/MAI </a:t>
            </a:r>
            <a:endParaRPr lang="fr-FR" dirty="0"/>
          </a:p>
          <a:p>
            <a:pPr lvl="1">
              <a:lnSpc>
                <a:spcPct val="150000"/>
              </a:lnSpc>
              <a:buFont typeface="Courier New" panose="02070309020205020404" pitchFamily="49" charset="0"/>
              <a:buChar char="o"/>
            </a:pPr>
            <a:r>
              <a:rPr lang="fr-FR" sz="2800" dirty="0">
                <a:solidFill>
                  <a:schemeClr val="tx1"/>
                </a:solidFill>
                <a:cs typeface="Times New Roman" panose="02020603050405020304" pitchFamily="18" charset="0"/>
              </a:rPr>
              <a:t>Surveillance </a:t>
            </a:r>
            <a:r>
              <a:rPr lang="fr-FR" sz="2800" dirty="0" smtClean="0">
                <a:solidFill>
                  <a:schemeClr val="tx1"/>
                </a:solidFill>
                <a:cs typeface="Times New Roman" panose="02020603050405020304" pitchFamily="18" charset="0"/>
              </a:rPr>
              <a:t>cardio-respiratoire</a:t>
            </a:r>
            <a:endParaRPr lang="fr-FR" sz="2800" dirty="0">
              <a:solidFill>
                <a:schemeClr val="tx1"/>
              </a:solidFill>
              <a:cs typeface="Times New Roman" panose="02020603050405020304" pitchFamily="18" charset="0"/>
            </a:endParaRPr>
          </a:p>
          <a:p>
            <a:pPr lvl="1">
              <a:lnSpc>
                <a:spcPct val="150000"/>
              </a:lnSpc>
              <a:buFont typeface="Courier New" panose="02070309020205020404" pitchFamily="49" charset="0"/>
              <a:buChar char="o"/>
            </a:pPr>
            <a:r>
              <a:rPr lang="fr-FR" sz="2800" dirty="0"/>
              <a:t> Action de santé communautaire</a:t>
            </a:r>
          </a:p>
          <a:p>
            <a:pPr lvl="2">
              <a:lnSpc>
                <a:spcPct val="150000"/>
              </a:lnSpc>
            </a:pPr>
            <a:r>
              <a:rPr lang="fr-FR" sz="2400" dirty="0" smtClean="0"/>
              <a:t>Sensibilisation </a:t>
            </a:r>
            <a:r>
              <a:rPr lang="fr-FR" sz="2400" dirty="0"/>
              <a:t>des populations.</a:t>
            </a:r>
          </a:p>
          <a:p>
            <a:pPr lvl="2">
              <a:lnSpc>
                <a:spcPct val="150000"/>
              </a:lnSpc>
            </a:pPr>
            <a:r>
              <a:rPr lang="fr-FR" sz="2400" dirty="0"/>
              <a:t>Formation des agents de santé.</a:t>
            </a:r>
          </a:p>
          <a:p>
            <a:pPr>
              <a:lnSpc>
                <a:spcPct val="150000"/>
              </a:lnSpc>
            </a:pPr>
            <a:r>
              <a:rPr lang="fr-FR" sz="3200" dirty="0"/>
              <a:t>Objectif: </a:t>
            </a:r>
            <a:r>
              <a:rPr lang="fr-FR" sz="2800" dirty="0">
                <a:solidFill>
                  <a:schemeClr val="tx1"/>
                </a:solidFill>
                <a:cs typeface="Times New Roman" panose="02020603050405020304" pitchFamily="18" charset="0"/>
              </a:rPr>
              <a:t>PEC rapide et adéquate et améliorer le pronostic des </a:t>
            </a:r>
            <a:r>
              <a:rPr lang="fr-FR" sz="2800" dirty="0" smtClean="0">
                <a:solidFill>
                  <a:schemeClr val="tx1"/>
                </a:solidFill>
                <a:cs typeface="Times New Roman" panose="02020603050405020304" pitchFamily="18" charset="0"/>
              </a:rPr>
              <a:t>RIC/MAI.</a:t>
            </a:r>
            <a:endParaRPr lang="fr-FR" sz="2800" dirty="0">
              <a:solidFill>
                <a:schemeClr val="tx1"/>
              </a:solidFill>
              <a:cs typeface="Times New Roman" panose="02020603050405020304" pitchFamily="18" charset="0"/>
            </a:endParaRPr>
          </a:p>
          <a:p>
            <a:pPr lvl="1">
              <a:lnSpc>
                <a:spcPct val="150000"/>
              </a:lnSpc>
            </a:pPr>
            <a:endParaRPr lang="fr-FR" sz="2800" dirty="0"/>
          </a:p>
        </p:txBody>
      </p:sp>
      <p:pic>
        <p:nvPicPr>
          <p:cNvPr id="4" name="Image 3">
            <a:extLst>
              <a:ext uri="{FF2B5EF4-FFF2-40B4-BE49-F238E27FC236}">
                <a16:creationId xmlns="" xmlns:a16="http://schemas.microsoft.com/office/drawing/2014/main" id="{76F2BE8D-901F-4D98-98A5-3EC0CCC2D6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3676" y="91270"/>
            <a:ext cx="5163239" cy="4381578"/>
          </a:xfrm>
          <a:prstGeom prst="rect">
            <a:avLst/>
          </a:prstGeom>
          <a:noFill/>
          <a:ln>
            <a:noFill/>
          </a:ln>
        </p:spPr>
      </p:pic>
    </p:spTree>
    <p:extLst>
      <p:ext uri="{BB962C8B-B14F-4D97-AF65-F5344CB8AC3E}">
        <p14:creationId xmlns:p14="http://schemas.microsoft.com/office/powerpoint/2010/main" val="235581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re 11">
            <a:extLst>
              <a:ext uri="{FF2B5EF4-FFF2-40B4-BE49-F238E27FC236}">
                <a16:creationId xmlns="" xmlns:a16="http://schemas.microsoft.com/office/drawing/2014/main" id="{3C950CD0-BBDF-42C5-BF10-4DE1F441EEE2}"/>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tx2"/>
                </a:solidFill>
                <a:latin typeface="+mj-lt"/>
                <a:ea typeface="+mj-ea"/>
                <a:cs typeface="+mj-cs"/>
              </a:rPr>
              <a:t>MERCI DE VOTRE ATTENTION!</a:t>
            </a:r>
          </a:p>
        </p:txBody>
      </p:sp>
      <p:pic>
        <p:nvPicPr>
          <p:cNvPr id="3" name="Image 2" descr="Une image contenant texte&#10;&#10;Description générée automatiquement">
            <a:extLst>
              <a:ext uri="{FF2B5EF4-FFF2-40B4-BE49-F238E27FC236}">
                <a16:creationId xmlns="" xmlns:a16="http://schemas.microsoft.com/office/drawing/2014/main" id="{6049F681-314F-4F53-A2DA-69A7BC0F6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251" y="1355074"/>
            <a:ext cx="10115703" cy="5108431"/>
          </a:xfrm>
          <a:prstGeom prst="rect">
            <a:avLst/>
          </a:prstGeom>
        </p:spPr>
      </p:pic>
    </p:spTree>
    <p:extLst>
      <p:ext uri="{BB962C8B-B14F-4D97-AF65-F5344CB8AC3E}">
        <p14:creationId xmlns:p14="http://schemas.microsoft.com/office/powerpoint/2010/main" val="4729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re 1">
            <a:extLst>
              <a:ext uri="{FF2B5EF4-FFF2-40B4-BE49-F238E27FC236}">
                <a16:creationId xmlns="" xmlns:a16="http://schemas.microsoft.com/office/drawing/2014/main" id="{7B0E30B4-7963-490C-A9CA-E7896D844A6D}"/>
              </a:ext>
            </a:extLst>
          </p:cNvPr>
          <p:cNvSpPr>
            <a:spLocks noGrp="1"/>
          </p:cNvSpPr>
          <p:nvPr>
            <p:ph type="title"/>
          </p:nvPr>
        </p:nvSpPr>
        <p:spPr>
          <a:xfrm>
            <a:off x="306930" y="-87751"/>
            <a:ext cx="11587644" cy="826958"/>
          </a:xfrm>
        </p:spPr>
        <p:txBody>
          <a:bodyPr/>
          <a:lstStyle/>
          <a:p>
            <a:r>
              <a:rPr lang="fr-FR" altLang="en-US" dirty="0"/>
              <a:t>INTRODUCTION</a:t>
            </a:r>
          </a:p>
        </p:txBody>
      </p:sp>
      <p:sp>
        <p:nvSpPr>
          <p:cNvPr id="12290" name="Espace réservé du contenu 2">
            <a:extLst>
              <a:ext uri="{FF2B5EF4-FFF2-40B4-BE49-F238E27FC236}">
                <a16:creationId xmlns="" xmlns:a16="http://schemas.microsoft.com/office/drawing/2014/main" id="{39EA8279-3E04-4CE6-8AEE-F16426C6C672}"/>
              </a:ext>
            </a:extLst>
          </p:cNvPr>
          <p:cNvSpPr>
            <a:spLocks noGrp="1"/>
          </p:cNvSpPr>
          <p:nvPr>
            <p:ph idx="1"/>
          </p:nvPr>
        </p:nvSpPr>
        <p:spPr/>
        <p:txBody>
          <a:bodyPr>
            <a:normAutofit/>
          </a:bodyPr>
          <a:lstStyle/>
          <a:p>
            <a:pPr algn="just">
              <a:lnSpc>
                <a:spcPct val="150000"/>
              </a:lnSpc>
              <a:spcAft>
                <a:spcPts val="1000"/>
              </a:spcAft>
            </a:pPr>
            <a:r>
              <a:rPr lang="fr-FR" dirty="0">
                <a:solidFill>
                  <a:schemeClr val="tx1"/>
                </a:solidFill>
              </a:rPr>
              <a:t>RIC/MAI :0,2% Togo, 2,3% BFA. </a:t>
            </a:r>
            <a:r>
              <a:rPr lang="fr-FR" sz="1050" i="1" dirty="0">
                <a:solidFill>
                  <a:schemeClr val="tx1"/>
                </a:solidFill>
              </a:rPr>
              <a:t>(Kane 2016; </a:t>
            </a:r>
            <a:r>
              <a:rPr lang="fr-FR" sz="1050" i="1" dirty="0" err="1">
                <a:solidFill>
                  <a:schemeClr val="tx1"/>
                </a:solidFill>
              </a:rPr>
              <a:t>Mijiyawa</a:t>
            </a:r>
            <a:r>
              <a:rPr lang="fr-FR" sz="1050" i="1" dirty="0">
                <a:solidFill>
                  <a:schemeClr val="tx1"/>
                </a:solidFill>
              </a:rPr>
              <a:t> 1999, Ouédraogo 2008, Meyer 2004)</a:t>
            </a:r>
          </a:p>
          <a:p>
            <a:pPr algn="just">
              <a:lnSpc>
                <a:spcPct val="150000"/>
              </a:lnSpc>
              <a:spcAft>
                <a:spcPts val="1000"/>
              </a:spcAft>
            </a:pPr>
            <a:r>
              <a:rPr lang="fr-FR" dirty="0">
                <a:solidFill>
                  <a:schemeClr val="tx1"/>
                </a:solidFill>
              </a:rPr>
              <a:t>Complexe: </a:t>
            </a:r>
            <a:r>
              <a:rPr lang="fr-FR" sz="2000" dirty="0">
                <a:solidFill>
                  <a:schemeClr val="tx1"/>
                </a:solidFill>
              </a:rPr>
              <a:t>diagnostique, thérapeutique, chronicité, complications. </a:t>
            </a:r>
            <a:r>
              <a:rPr lang="fr-FR" sz="1050" i="1" dirty="0">
                <a:solidFill>
                  <a:schemeClr val="tx1"/>
                </a:solidFill>
              </a:rPr>
              <a:t>(Kane 2016; </a:t>
            </a:r>
            <a:r>
              <a:rPr lang="fr-FR" sz="1050" i="1" dirty="0" err="1">
                <a:solidFill>
                  <a:schemeClr val="tx1"/>
                </a:solidFill>
              </a:rPr>
              <a:t>Mijiyawa</a:t>
            </a:r>
            <a:r>
              <a:rPr lang="fr-FR" sz="1050" i="1" dirty="0">
                <a:solidFill>
                  <a:schemeClr val="tx1"/>
                </a:solidFill>
              </a:rPr>
              <a:t> 1999, Ouédraogo 2008, Meyer 2004)</a:t>
            </a:r>
            <a:endParaRPr lang="fr-FR" sz="1200" i="1" dirty="0">
              <a:solidFill>
                <a:schemeClr val="tx1"/>
              </a:solidFill>
            </a:endParaRPr>
          </a:p>
          <a:p>
            <a:pPr algn="just">
              <a:lnSpc>
                <a:spcPct val="150000"/>
              </a:lnSpc>
              <a:spcAft>
                <a:spcPts val="1000"/>
              </a:spcAft>
            </a:pPr>
            <a:r>
              <a:rPr lang="fr-FR" dirty="0">
                <a:solidFill>
                  <a:schemeClr val="tx1"/>
                </a:solidFill>
              </a:rPr>
              <a:t>Evolution défavorable: pronostic </a:t>
            </a:r>
            <a:r>
              <a:rPr lang="fr-FR" sz="1050" i="1" dirty="0">
                <a:solidFill>
                  <a:schemeClr val="tx1"/>
                </a:solidFill>
              </a:rPr>
              <a:t>(N’</a:t>
            </a:r>
            <a:r>
              <a:rPr lang="fr-FR" sz="1050" i="1" dirty="0" err="1">
                <a:solidFill>
                  <a:schemeClr val="tx1"/>
                </a:solidFill>
              </a:rPr>
              <a:t>Soundhat</a:t>
            </a:r>
            <a:r>
              <a:rPr lang="fr-FR" sz="1050" i="1" dirty="0">
                <a:solidFill>
                  <a:schemeClr val="tx1"/>
                </a:solidFill>
              </a:rPr>
              <a:t> NEL 2020; </a:t>
            </a:r>
            <a:r>
              <a:rPr lang="en-US" sz="1050" i="1" dirty="0" err="1">
                <a:solidFill>
                  <a:schemeClr val="tx1"/>
                </a:solidFill>
              </a:rPr>
              <a:t>Boncoungou</a:t>
            </a:r>
            <a:r>
              <a:rPr lang="en-US" sz="1050" i="1" dirty="0">
                <a:solidFill>
                  <a:schemeClr val="tx1"/>
                </a:solidFill>
              </a:rPr>
              <a:t> 2017)</a:t>
            </a:r>
            <a:endParaRPr lang="fr-FR" sz="1050" i="1" dirty="0">
              <a:solidFill>
                <a:schemeClr val="tx1"/>
              </a:solidFill>
            </a:endParaRPr>
          </a:p>
          <a:p>
            <a:pPr algn="just">
              <a:lnSpc>
                <a:spcPct val="150000"/>
              </a:lnSpc>
              <a:spcAft>
                <a:spcPts val="1000"/>
              </a:spcAft>
            </a:pPr>
            <a:r>
              <a:rPr lang="fr-FR" dirty="0">
                <a:solidFill>
                  <a:schemeClr val="tx1"/>
                </a:solidFill>
              </a:rPr>
              <a:t>Bobo: 4 décès (1</a:t>
            </a:r>
            <a:r>
              <a:rPr lang="fr-FR" baseline="30000" dirty="0">
                <a:solidFill>
                  <a:schemeClr val="tx1"/>
                </a:solidFill>
              </a:rPr>
              <a:t>ère</a:t>
            </a:r>
            <a:r>
              <a:rPr lang="fr-FR" dirty="0">
                <a:solidFill>
                  <a:schemeClr val="tx1"/>
                </a:solidFill>
              </a:rPr>
              <a:t> année).</a:t>
            </a:r>
          </a:p>
          <a:p>
            <a:pPr algn="just">
              <a:lnSpc>
                <a:spcPct val="150000"/>
              </a:lnSpc>
              <a:spcAft>
                <a:spcPts val="1000"/>
              </a:spcAft>
            </a:pPr>
            <a:r>
              <a:rPr lang="fr-FR" dirty="0">
                <a:solidFill>
                  <a:schemeClr val="tx1"/>
                </a:solidFill>
              </a:rPr>
              <a:t>But: </a:t>
            </a:r>
          </a:p>
          <a:p>
            <a:pPr algn="just">
              <a:lnSpc>
                <a:spcPct val="150000"/>
              </a:lnSpc>
              <a:spcAft>
                <a:spcPts val="1000"/>
              </a:spcAft>
            </a:pPr>
            <a:endParaRPr lang="fr-FR" dirty="0">
              <a:solidFill>
                <a:schemeClr val="tx1"/>
              </a:solidFill>
            </a:endParaRPr>
          </a:p>
        </p:txBody>
      </p:sp>
      <p:cxnSp>
        <p:nvCxnSpPr>
          <p:cNvPr id="7" name="Connecteur droit 6">
            <a:extLst>
              <a:ext uri="{FF2B5EF4-FFF2-40B4-BE49-F238E27FC236}">
                <a16:creationId xmlns="" xmlns:a16="http://schemas.microsoft.com/office/drawing/2014/main" id="{84844723-0F6F-488B-9377-2BBDC5EDCD0D}"/>
              </a:ext>
            </a:extLst>
          </p:cNvPr>
          <p:cNvCxnSpPr/>
          <p:nvPr/>
        </p:nvCxnSpPr>
        <p:spPr>
          <a:xfrm>
            <a:off x="302178" y="911903"/>
            <a:ext cx="11587644" cy="0"/>
          </a:xfrm>
          <a:prstGeom prst="line">
            <a:avLst/>
          </a:prstGeom>
          <a:ln w="28575">
            <a:solidFill>
              <a:srgbClr val="9BC52F"/>
            </a:solidFill>
          </a:ln>
        </p:spPr>
        <p:style>
          <a:lnRef idx="1">
            <a:schemeClr val="accent1"/>
          </a:lnRef>
          <a:fillRef idx="0">
            <a:schemeClr val="accent1"/>
          </a:fillRef>
          <a:effectRef idx="0">
            <a:schemeClr val="accent1"/>
          </a:effectRef>
          <a:fontRef idx="minor">
            <a:schemeClr val="tx1"/>
          </a:fontRef>
        </p:style>
      </p:cxnSp>
      <p:sp>
        <p:nvSpPr>
          <p:cNvPr id="6" name="Pensées 5">
            <a:extLst>
              <a:ext uri="{FF2B5EF4-FFF2-40B4-BE49-F238E27FC236}">
                <a16:creationId xmlns="" xmlns:a16="http://schemas.microsoft.com/office/drawing/2014/main" id="{F46EA66F-6E21-4BAF-85B7-BB2A4D6142F6}"/>
              </a:ext>
            </a:extLst>
          </p:cNvPr>
          <p:cNvSpPr/>
          <p:nvPr/>
        </p:nvSpPr>
        <p:spPr>
          <a:xfrm>
            <a:off x="5781040" y="3860799"/>
            <a:ext cx="6410959" cy="2906425"/>
          </a:xfrm>
          <a:prstGeom prst="cloudCallout">
            <a:avLst>
              <a:gd name="adj1" fmla="val -117695"/>
              <a:gd name="adj2" fmla="val -3232"/>
            </a:avLst>
          </a:prstGeom>
          <a:solidFill>
            <a:schemeClr val="tx1">
              <a:lumMod val="10000"/>
              <a:lumOff val="90000"/>
            </a:schemeClr>
          </a:solidFill>
          <a:ln w="571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just">
              <a:spcAft>
                <a:spcPts val="1000"/>
              </a:spcAft>
            </a:pPr>
            <a:r>
              <a:rPr lang="fr-FR" sz="2800" dirty="0">
                <a:solidFill>
                  <a:schemeClr val="tx1"/>
                </a:solidFill>
              </a:rPr>
              <a:t>d’analyser les causes de ces décès dans l’objectif d’améliorer le pronostic vital des patients suivis.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048B46-0811-4831-9371-3ECAD6EFA593}"/>
              </a:ext>
            </a:extLst>
          </p:cNvPr>
          <p:cNvSpPr>
            <a:spLocks noGrp="1"/>
          </p:cNvSpPr>
          <p:nvPr>
            <p:ph type="title"/>
          </p:nvPr>
        </p:nvSpPr>
        <p:spPr>
          <a:xfrm>
            <a:off x="302178" y="2677100"/>
            <a:ext cx="11587644" cy="839326"/>
          </a:xfrm>
        </p:spPr>
        <p:txBody>
          <a:bodyPr/>
          <a:lstStyle/>
          <a:p>
            <a:pPr algn="ctr"/>
            <a:r>
              <a:rPr lang="fr-FR" dirty="0"/>
              <a:t>PATIENTE 1</a:t>
            </a:r>
          </a:p>
        </p:txBody>
      </p:sp>
    </p:spTree>
    <p:extLst>
      <p:ext uri="{BB962C8B-B14F-4D97-AF65-F5344CB8AC3E}">
        <p14:creationId xmlns:p14="http://schemas.microsoft.com/office/powerpoint/2010/main" val="224735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1</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algn="just">
              <a:lnSpc>
                <a:spcPct val="150000"/>
              </a:lnSpc>
            </a:pPr>
            <a:r>
              <a:rPr lang="fr-FR" dirty="0">
                <a:solidFill>
                  <a:srgbClr val="000000"/>
                </a:solidFill>
                <a:cs typeface="Times New Roman" panose="02020603050405020304" pitchFamily="18" charset="0"/>
              </a:rPr>
              <a:t>70 ans, HTA,</a:t>
            </a:r>
          </a:p>
          <a:p>
            <a:pPr algn="just">
              <a:lnSpc>
                <a:spcPct val="150000"/>
              </a:lnSpc>
            </a:pPr>
            <a:r>
              <a:rPr lang="fr-FR" dirty="0">
                <a:solidFill>
                  <a:srgbClr val="000000"/>
                </a:solidFill>
                <a:cs typeface="Times New Roman" panose="02020603050405020304" pitchFamily="18" charset="0"/>
              </a:rPr>
              <a:t>Polyarthrite rhumatoïde (PR)</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déformante, érosive, </a:t>
            </a:r>
            <a:r>
              <a:rPr lang="fr-FR" dirty="0" err="1">
                <a:solidFill>
                  <a:srgbClr val="000000"/>
                </a:solidFill>
                <a:cs typeface="Times New Roman" panose="02020603050405020304" pitchFamily="18" charset="0"/>
              </a:rPr>
              <a:t>immuno</a:t>
            </a:r>
            <a:r>
              <a:rPr lang="fr-FR" dirty="0">
                <a:solidFill>
                  <a:srgbClr val="000000"/>
                </a:solidFill>
                <a:cs typeface="Times New Roman" panose="02020603050405020304" pitchFamily="18" charset="0"/>
              </a:rPr>
              <a:t>-négative</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Activité modérée (DAS 28 à de 4,6). </a:t>
            </a:r>
          </a:p>
          <a:p>
            <a:pPr lvl="1"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20 ans d’évolution</a:t>
            </a:r>
          </a:p>
          <a:p>
            <a:pPr algn="just">
              <a:lnSpc>
                <a:spcPct val="150000"/>
              </a:lnSpc>
            </a:pPr>
            <a:r>
              <a:rPr lang="fr-FR" dirty="0">
                <a:solidFill>
                  <a:srgbClr val="000000"/>
                </a:solidFill>
                <a:cs typeface="Times New Roman" panose="02020603050405020304" pitchFamily="18" charset="0"/>
              </a:rPr>
              <a:t>Anémie MH 9 g/dl</a:t>
            </a:r>
          </a:p>
          <a:p>
            <a:pPr algn="just">
              <a:lnSpc>
                <a:spcPct val="150000"/>
              </a:lnSpc>
            </a:pPr>
            <a:r>
              <a:rPr lang="fr-FR" dirty="0">
                <a:solidFill>
                  <a:srgbClr val="000000"/>
                </a:solidFill>
                <a:cs typeface="Times New Roman" panose="02020603050405020304" pitchFamily="18" charset="0"/>
              </a:rPr>
              <a:t>PR-PID avec CPC.</a:t>
            </a:r>
          </a:p>
        </p:txBody>
      </p:sp>
      <p:pic>
        <p:nvPicPr>
          <p:cNvPr id="6" name="Image 5">
            <a:extLst>
              <a:ext uri="{FF2B5EF4-FFF2-40B4-BE49-F238E27FC236}">
                <a16:creationId xmlns="" xmlns:a16="http://schemas.microsoft.com/office/drawing/2014/main" id="{12F6136A-63C4-48F8-BA55-FC74FAFA6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75" r="22438"/>
          <a:stretch/>
        </p:blipFill>
        <p:spPr>
          <a:xfrm rot="5400000">
            <a:off x="6245082" y="548681"/>
            <a:ext cx="5519337" cy="5760640"/>
          </a:xfrm>
          <a:prstGeom prst="rect">
            <a:avLst/>
          </a:prstGeom>
        </p:spPr>
      </p:pic>
      <p:sp>
        <p:nvSpPr>
          <p:cNvPr id="7" name="Rectangle 6">
            <a:extLst>
              <a:ext uri="{FF2B5EF4-FFF2-40B4-BE49-F238E27FC236}">
                <a16:creationId xmlns="" xmlns:a16="http://schemas.microsoft.com/office/drawing/2014/main" id="{A2E15C60-24CC-4C43-B931-8BBC988818E8}"/>
              </a:ext>
            </a:extLst>
          </p:cNvPr>
          <p:cNvSpPr/>
          <p:nvPr/>
        </p:nvSpPr>
        <p:spPr>
          <a:xfrm>
            <a:off x="11005851" y="677174"/>
            <a:ext cx="695576" cy="1647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ysClr val="windowText" lastClr="000000"/>
                </a:solidFill>
              </a:ln>
              <a:solidFill>
                <a:schemeClr val="tx1"/>
              </a:solidFill>
            </a:endParaRPr>
          </a:p>
        </p:txBody>
      </p:sp>
    </p:spTree>
    <p:extLst>
      <p:ext uri="{BB962C8B-B14F-4D97-AF65-F5344CB8AC3E}">
        <p14:creationId xmlns:p14="http://schemas.microsoft.com/office/powerpoint/2010/main" val="78174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1</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algn="just">
              <a:lnSpc>
                <a:spcPct val="150000"/>
              </a:lnSpc>
            </a:pPr>
            <a:r>
              <a:rPr lang="fr-FR" sz="3200" dirty="0">
                <a:solidFill>
                  <a:schemeClr val="tx1"/>
                </a:solidFill>
              </a:rPr>
              <a:t>Traitement: RCP </a:t>
            </a:r>
          </a:p>
          <a:p>
            <a:pPr lvl="1" algn="just">
              <a:lnSpc>
                <a:spcPct val="150000"/>
              </a:lnSpc>
              <a:buFont typeface="Courier New" panose="02070309020205020404" pitchFamily="49" charset="0"/>
              <a:buChar char="o"/>
            </a:pPr>
            <a:r>
              <a:rPr lang="fr-FR" dirty="0">
                <a:solidFill>
                  <a:schemeClr val="tx1"/>
                </a:solidFill>
              </a:rPr>
              <a:t>Hydroxychloroquine, Puis Azathioprine.</a:t>
            </a:r>
          </a:p>
          <a:p>
            <a:pPr lvl="1" algn="just">
              <a:lnSpc>
                <a:spcPct val="150000"/>
              </a:lnSpc>
              <a:buFont typeface="Courier New" panose="02070309020205020404" pitchFamily="49" charset="0"/>
              <a:buChar char="o"/>
            </a:pPr>
            <a:r>
              <a:rPr lang="fr-FR" dirty="0">
                <a:solidFill>
                  <a:schemeClr val="tx1"/>
                </a:solidFill>
              </a:rPr>
              <a:t>Corticothérapie VO                                                          Rémission M2: </a:t>
            </a:r>
            <a:r>
              <a:rPr lang="fr-FR" sz="2400" dirty="0">
                <a:solidFill>
                  <a:schemeClr val="tx1"/>
                </a:solidFill>
              </a:rPr>
              <a:t>DAS 28 (4,6       1,8)</a:t>
            </a:r>
            <a:endParaRPr lang="fr-FR" dirty="0">
              <a:solidFill>
                <a:schemeClr val="tx1"/>
              </a:solidFill>
            </a:endParaRPr>
          </a:p>
          <a:p>
            <a:pPr lvl="1" algn="just">
              <a:lnSpc>
                <a:spcPct val="150000"/>
              </a:lnSpc>
              <a:buFont typeface="Courier New" panose="02070309020205020404" pitchFamily="49" charset="0"/>
              <a:buChar char="o"/>
            </a:pPr>
            <a:r>
              <a:rPr lang="fr-FR" dirty="0">
                <a:solidFill>
                  <a:schemeClr val="tx1"/>
                </a:solidFill>
              </a:rPr>
              <a:t>Furosémide; Mesures adjuvantes.</a:t>
            </a:r>
          </a:p>
          <a:p>
            <a:pPr algn="just">
              <a:lnSpc>
                <a:spcPct val="150000"/>
              </a:lnSpc>
            </a:pPr>
            <a:r>
              <a:rPr lang="fr-FR" sz="3200" dirty="0">
                <a:solidFill>
                  <a:schemeClr val="tx1"/>
                </a:solidFill>
              </a:rPr>
              <a:t>Evolution: </a:t>
            </a:r>
            <a:r>
              <a:rPr lang="fr-FR" dirty="0">
                <a:solidFill>
                  <a:schemeClr val="tx1"/>
                </a:solidFill>
              </a:rPr>
              <a:t>6 mois</a:t>
            </a:r>
          </a:p>
          <a:p>
            <a:pPr lvl="1" algn="just">
              <a:lnSpc>
                <a:spcPct val="150000"/>
              </a:lnSpc>
              <a:buFont typeface="Courier New" panose="02070309020205020404" pitchFamily="49" charset="0"/>
              <a:buChar char="o"/>
            </a:pPr>
            <a:r>
              <a:rPr lang="fr-FR" dirty="0">
                <a:solidFill>
                  <a:schemeClr val="tx1"/>
                </a:solidFill>
              </a:rPr>
              <a:t>Décompensation cardiorespiratoire</a:t>
            </a:r>
          </a:p>
          <a:p>
            <a:pPr lvl="1" algn="just">
              <a:lnSpc>
                <a:spcPct val="150000"/>
              </a:lnSpc>
              <a:buFont typeface="Courier New" panose="02070309020205020404" pitchFamily="49" charset="0"/>
              <a:buChar char="o"/>
            </a:pPr>
            <a:r>
              <a:rPr lang="fr-FR" dirty="0">
                <a:solidFill>
                  <a:schemeClr val="tx1"/>
                </a:solidFill>
              </a:rPr>
              <a:t>Réanimation vaine.</a:t>
            </a:r>
          </a:p>
          <a:p>
            <a:pPr lvl="1" algn="just">
              <a:lnSpc>
                <a:spcPct val="150000"/>
              </a:lnSpc>
              <a:buFont typeface="Courier New" panose="02070309020205020404" pitchFamily="49" charset="0"/>
              <a:buChar char="o"/>
            </a:pPr>
            <a:r>
              <a:rPr lang="fr-FR" dirty="0">
                <a:solidFill>
                  <a:schemeClr val="tx1"/>
                </a:solidFill>
              </a:rPr>
              <a:t>Décès : CPC décompensée/ PR-PID</a:t>
            </a:r>
          </a:p>
        </p:txBody>
      </p:sp>
      <p:sp>
        <p:nvSpPr>
          <p:cNvPr id="4" name="Accolade fermante 3">
            <a:extLst>
              <a:ext uri="{FF2B5EF4-FFF2-40B4-BE49-F238E27FC236}">
                <a16:creationId xmlns="" xmlns:a16="http://schemas.microsoft.com/office/drawing/2014/main" id="{72586B1B-9056-4B2B-9BE2-016536992555}"/>
              </a:ext>
            </a:extLst>
          </p:cNvPr>
          <p:cNvSpPr/>
          <p:nvPr/>
        </p:nvSpPr>
        <p:spPr>
          <a:xfrm>
            <a:off x="5894024" y="1927952"/>
            <a:ext cx="1266940" cy="1740665"/>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dirty="0">
              <a:ln w="38100">
                <a:solidFill>
                  <a:schemeClr val="tx1"/>
                </a:solidFill>
              </a:ln>
            </a:endParaRPr>
          </a:p>
        </p:txBody>
      </p:sp>
      <p:sp>
        <p:nvSpPr>
          <p:cNvPr id="6" name="Flèche : droite 5">
            <a:extLst>
              <a:ext uri="{FF2B5EF4-FFF2-40B4-BE49-F238E27FC236}">
                <a16:creationId xmlns="" xmlns:a16="http://schemas.microsoft.com/office/drawing/2014/main" id="{2F0525DB-6E8C-454D-AFEC-F15BCC04F1C5}"/>
              </a:ext>
            </a:extLst>
          </p:cNvPr>
          <p:cNvSpPr/>
          <p:nvPr/>
        </p:nvSpPr>
        <p:spPr>
          <a:xfrm>
            <a:off x="10785513" y="2693624"/>
            <a:ext cx="297456" cy="20932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159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1</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1047964"/>
            <a:ext cx="11587644" cy="5465261"/>
          </a:xfrm>
        </p:spPr>
        <p:txBody>
          <a:bodyPr>
            <a:noAutofit/>
          </a:bodyPr>
          <a:lstStyle/>
          <a:p>
            <a:pPr algn="just">
              <a:lnSpc>
                <a:spcPct val="150000"/>
              </a:lnSpc>
            </a:pPr>
            <a:r>
              <a:rPr lang="fr-FR" dirty="0">
                <a:effectLst/>
                <a:ea typeface="Calibri" panose="020F0502020204030204" pitchFamily="34" charset="0"/>
              </a:rPr>
              <a:t>PR-PID: </a:t>
            </a:r>
            <a:r>
              <a:rPr lang="fr-FR" sz="1100" i="1" dirty="0">
                <a:effectLst/>
                <a:ea typeface="Calibri" panose="020F0502020204030204" pitchFamily="34" charset="0"/>
              </a:rPr>
              <a:t>(</a:t>
            </a:r>
            <a:r>
              <a:rPr lang="en-US" sz="1100" i="1" dirty="0" err="1">
                <a:solidFill>
                  <a:srgbClr val="000000"/>
                </a:solidFill>
                <a:effectLst/>
                <a:ea typeface="Calibri" panose="020F0502020204030204" pitchFamily="34" charset="0"/>
              </a:rPr>
              <a:t>Abdellaoui</a:t>
            </a:r>
            <a:r>
              <a:rPr lang="en-US" sz="1100" i="1" dirty="0">
                <a:solidFill>
                  <a:srgbClr val="000000"/>
                </a:solidFill>
                <a:effectLst/>
                <a:ea typeface="Calibri" panose="020F0502020204030204" pitchFamily="34" charset="0"/>
              </a:rPr>
              <a:t>, 2020)</a:t>
            </a:r>
            <a:endParaRPr lang="fr-FR" sz="1100" i="1" dirty="0">
              <a:effectLst/>
              <a:ea typeface="Calibri" panose="020F0502020204030204" pitchFamily="34" charset="0"/>
            </a:endParaRPr>
          </a:p>
          <a:p>
            <a:pPr lvl="1" algn="just">
              <a:lnSpc>
                <a:spcPct val="150000"/>
              </a:lnSpc>
              <a:buFont typeface="Courier New" panose="02070309020205020404" pitchFamily="49" charset="0"/>
              <a:buChar char="o"/>
            </a:pPr>
            <a:r>
              <a:rPr lang="fr-FR" dirty="0">
                <a:ea typeface="Calibri" panose="020F0502020204030204" pitchFamily="34" charset="0"/>
              </a:rPr>
              <a:t>G</a:t>
            </a:r>
            <a:r>
              <a:rPr lang="fr-FR" dirty="0">
                <a:effectLst/>
                <a:ea typeface="Calibri" panose="020F0502020204030204" pitchFamily="34" charset="0"/>
              </a:rPr>
              <a:t>rave  et fréquente dans la PR</a:t>
            </a:r>
          </a:p>
          <a:p>
            <a:pPr lvl="1" algn="just">
              <a:lnSpc>
                <a:spcPct val="150000"/>
              </a:lnSpc>
              <a:buFont typeface="Courier New" panose="02070309020205020404" pitchFamily="49" charset="0"/>
              <a:buChar char="o"/>
            </a:pPr>
            <a:r>
              <a:rPr lang="fr-FR" dirty="0">
                <a:effectLst/>
                <a:ea typeface="Calibri" panose="020F0502020204030204" pitchFamily="34" charset="0"/>
              </a:rPr>
              <a:t>Phase longue </a:t>
            </a:r>
            <a:r>
              <a:rPr lang="fr-FR" sz="2800" dirty="0"/>
              <a:t>asymptomatique</a:t>
            </a:r>
          </a:p>
          <a:p>
            <a:pPr lvl="1" algn="just">
              <a:lnSpc>
                <a:spcPct val="150000"/>
              </a:lnSpc>
              <a:buFont typeface="Courier New" panose="02070309020205020404" pitchFamily="49" charset="0"/>
              <a:buChar char="o"/>
            </a:pPr>
            <a:r>
              <a:rPr lang="fr-FR" dirty="0">
                <a:ea typeface="Calibri" panose="020F0502020204030204" pitchFamily="34" charset="0"/>
              </a:rPr>
              <a:t>M</a:t>
            </a:r>
            <a:r>
              <a:rPr lang="fr-FR" dirty="0">
                <a:effectLst/>
                <a:ea typeface="Calibri" panose="020F0502020204030204" pitchFamily="34" charset="0"/>
              </a:rPr>
              <a:t>auvaise réponse aux immunosuppresseurs </a:t>
            </a:r>
          </a:p>
          <a:p>
            <a:pPr lvl="1" algn="just">
              <a:lnSpc>
                <a:spcPct val="150000"/>
              </a:lnSpc>
              <a:buFont typeface="Courier New" panose="02070309020205020404" pitchFamily="49" charset="0"/>
              <a:buChar char="o"/>
            </a:pPr>
            <a:r>
              <a:rPr lang="fr-FR" dirty="0">
                <a:ea typeface="Calibri" panose="020F0502020204030204" pitchFamily="34" charset="0"/>
              </a:rPr>
              <a:t>A</a:t>
            </a:r>
            <a:r>
              <a:rPr lang="fr-FR" dirty="0">
                <a:effectLst/>
                <a:ea typeface="Calibri" panose="020F0502020204030204" pitchFamily="34" charset="0"/>
              </a:rPr>
              <a:t>spect fibrosant </a:t>
            </a:r>
          </a:p>
          <a:p>
            <a:pPr lvl="1" algn="just">
              <a:lnSpc>
                <a:spcPct val="150000"/>
              </a:lnSpc>
              <a:buFont typeface="Courier New" panose="02070309020205020404" pitchFamily="49" charset="0"/>
              <a:buChar char="o"/>
            </a:pPr>
            <a:r>
              <a:rPr lang="fr-FR" dirty="0">
                <a:ea typeface="Calibri" panose="020F0502020204030204" pitchFamily="34" charset="0"/>
              </a:rPr>
              <a:t>S</a:t>
            </a:r>
            <a:r>
              <a:rPr lang="fr-FR" dirty="0">
                <a:effectLst/>
                <a:ea typeface="Calibri" panose="020F0502020204030204" pitchFamily="34" charset="0"/>
              </a:rPr>
              <a:t>urmortalité importante. </a:t>
            </a:r>
            <a:endParaRPr lang="fr-FR" dirty="0">
              <a:solidFill>
                <a:schemeClr val="tx1"/>
              </a:solidFill>
            </a:endParaRPr>
          </a:p>
        </p:txBody>
      </p:sp>
      <p:pic>
        <p:nvPicPr>
          <p:cNvPr id="7" name="Image 6">
            <a:extLst>
              <a:ext uri="{FF2B5EF4-FFF2-40B4-BE49-F238E27FC236}">
                <a16:creationId xmlns="" xmlns:a16="http://schemas.microsoft.com/office/drawing/2014/main" id="{C4E074D2-8555-4EE8-8A62-A99CDF5235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75" r="22438"/>
          <a:stretch/>
        </p:blipFill>
        <p:spPr>
          <a:xfrm rot="5400000">
            <a:off x="7707515" y="1622979"/>
            <a:ext cx="4224401" cy="4149715"/>
          </a:xfrm>
          <a:prstGeom prst="rect">
            <a:avLst/>
          </a:prstGeom>
        </p:spPr>
      </p:pic>
      <p:sp>
        <p:nvSpPr>
          <p:cNvPr id="8" name="Rectangle 7">
            <a:extLst>
              <a:ext uri="{FF2B5EF4-FFF2-40B4-BE49-F238E27FC236}">
                <a16:creationId xmlns="" xmlns:a16="http://schemas.microsoft.com/office/drawing/2014/main" id="{0F9BE6A6-B76E-41F9-A289-24AD7D6FB29A}"/>
              </a:ext>
            </a:extLst>
          </p:cNvPr>
          <p:cNvSpPr/>
          <p:nvPr/>
        </p:nvSpPr>
        <p:spPr>
          <a:xfrm>
            <a:off x="11071951" y="1590304"/>
            <a:ext cx="695576" cy="1647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ysClr val="windowText" lastClr="000000"/>
                </a:solidFill>
              </a:ln>
              <a:solidFill>
                <a:schemeClr val="tx1"/>
              </a:solidFill>
            </a:endParaRPr>
          </a:p>
        </p:txBody>
      </p:sp>
    </p:spTree>
    <p:extLst>
      <p:ext uri="{BB962C8B-B14F-4D97-AF65-F5344CB8AC3E}">
        <p14:creationId xmlns:p14="http://schemas.microsoft.com/office/powerpoint/2010/main" val="296715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048B46-0811-4831-9371-3ECAD6EFA593}"/>
              </a:ext>
            </a:extLst>
          </p:cNvPr>
          <p:cNvSpPr>
            <a:spLocks noGrp="1"/>
          </p:cNvSpPr>
          <p:nvPr>
            <p:ph type="title"/>
          </p:nvPr>
        </p:nvSpPr>
        <p:spPr>
          <a:xfrm>
            <a:off x="302178" y="2677100"/>
            <a:ext cx="11587644" cy="839326"/>
          </a:xfrm>
        </p:spPr>
        <p:txBody>
          <a:bodyPr/>
          <a:lstStyle/>
          <a:p>
            <a:pPr algn="ctr"/>
            <a:r>
              <a:rPr lang="fr-FR" dirty="0"/>
              <a:t>PATIENTE 2</a:t>
            </a:r>
          </a:p>
        </p:txBody>
      </p:sp>
    </p:spTree>
    <p:extLst>
      <p:ext uri="{BB962C8B-B14F-4D97-AF65-F5344CB8AC3E}">
        <p14:creationId xmlns:p14="http://schemas.microsoft.com/office/powerpoint/2010/main" val="198947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4D6CF3-723A-452C-8996-7450F10892EC}"/>
              </a:ext>
            </a:extLst>
          </p:cNvPr>
          <p:cNvSpPr>
            <a:spLocks noGrp="1"/>
          </p:cNvSpPr>
          <p:nvPr>
            <p:ph type="title"/>
          </p:nvPr>
        </p:nvSpPr>
        <p:spPr/>
        <p:txBody>
          <a:bodyPr/>
          <a:lstStyle/>
          <a:p>
            <a:r>
              <a:rPr lang="fr-FR" dirty="0"/>
              <a:t>PATIENTE 2</a:t>
            </a:r>
          </a:p>
        </p:txBody>
      </p:sp>
      <p:sp>
        <p:nvSpPr>
          <p:cNvPr id="3" name="Espace réservé du contenu 2">
            <a:extLst>
              <a:ext uri="{FF2B5EF4-FFF2-40B4-BE49-F238E27FC236}">
                <a16:creationId xmlns="" xmlns:a16="http://schemas.microsoft.com/office/drawing/2014/main" id="{EA88EEFA-CE80-40D3-9B3D-A4E55E872560}"/>
              </a:ext>
            </a:extLst>
          </p:cNvPr>
          <p:cNvSpPr>
            <a:spLocks noGrp="1"/>
          </p:cNvSpPr>
          <p:nvPr>
            <p:ph idx="1"/>
          </p:nvPr>
        </p:nvSpPr>
        <p:spPr>
          <a:xfrm>
            <a:off x="306930" y="925418"/>
            <a:ext cx="11587644" cy="5587808"/>
          </a:xfrm>
        </p:spPr>
        <p:txBody>
          <a:bodyPr>
            <a:noAutofit/>
          </a:bodyPr>
          <a:lstStyle/>
          <a:p>
            <a:pPr algn="just">
              <a:lnSpc>
                <a:spcPct val="150000"/>
              </a:lnSpc>
            </a:pPr>
            <a:r>
              <a:rPr lang="fr-FR" dirty="0">
                <a:solidFill>
                  <a:srgbClr val="000000"/>
                </a:solidFill>
                <a:cs typeface="Times New Roman" panose="02020603050405020304" pitchFamily="18" charset="0"/>
              </a:rPr>
              <a:t>43 ans</a:t>
            </a:r>
          </a:p>
          <a:p>
            <a:pPr algn="just">
              <a:lnSpc>
                <a:spcPct val="150000"/>
              </a:lnSpc>
            </a:pPr>
            <a:r>
              <a:rPr lang="fr-FR" dirty="0">
                <a:solidFill>
                  <a:srgbClr val="000000"/>
                </a:solidFill>
                <a:cs typeface="Times New Roman" panose="02020603050405020304" pitchFamily="18" charset="0"/>
              </a:rPr>
              <a:t>Polyarthrite rhumatoïde (PR)+ Gougerot-Sjögren </a:t>
            </a:r>
            <a:r>
              <a:rPr lang="fr-FR" sz="2000" dirty="0">
                <a:solidFill>
                  <a:srgbClr val="000000"/>
                </a:solidFill>
                <a:cs typeface="Times New Roman" panose="02020603050405020304" pitchFamily="18" charset="0"/>
              </a:rPr>
              <a:t>(</a:t>
            </a:r>
            <a:r>
              <a:rPr lang="fr-FR" sz="2000" dirty="0" err="1">
                <a:solidFill>
                  <a:srgbClr val="000000"/>
                </a:solidFill>
                <a:cs typeface="Times New Roman" panose="02020603050405020304" pitchFamily="18" charset="0"/>
              </a:rPr>
              <a:t>Sd</a:t>
            </a:r>
            <a:r>
              <a:rPr lang="fr-FR" sz="2000" dirty="0">
                <a:solidFill>
                  <a:srgbClr val="000000"/>
                </a:solidFill>
                <a:cs typeface="Times New Roman" panose="02020603050405020304" pitchFamily="18" charset="0"/>
              </a:rPr>
              <a:t> sec clinique, SSA, SSB).</a:t>
            </a:r>
          </a:p>
          <a:p>
            <a:pPr lvl="2"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déformante, érosive, </a:t>
            </a:r>
            <a:r>
              <a:rPr lang="fr-FR" dirty="0" err="1">
                <a:solidFill>
                  <a:srgbClr val="000000"/>
                </a:solidFill>
                <a:cs typeface="Times New Roman" panose="02020603050405020304" pitchFamily="18" charset="0"/>
              </a:rPr>
              <a:t>immuno</a:t>
            </a:r>
            <a:r>
              <a:rPr lang="fr-FR" dirty="0">
                <a:solidFill>
                  <a:srgbClr val="000000"/>
                </a:solidFill>
                <a:cs typeface="Times New Roman" panose="02020603050405020304" pitchFamily="18" charset="0"/>
              </a:rPr>
              <a:t>-positive (FR 20 UI/</a:t>
            </a:r>
            <a:r>
              <a:rPr lang="fr-FR" dirty="0" err="1">
                <a:solidFill>
                  <a:srgbClr val="000000"/>
                </a:solidFill>
                <a:cs typeface="Times New Roman" panose="02020603050405020304" pitchFamily="18" charset="0"/>
              </a:rPr>
              <a:t>mL</a:t>
            </a:r>
            <a:r>
              <a:rPr lang="fr-FR" dirty="0">
                <a:solidFill>
                  <a:srgbClr val="000000"/>
                </a:solidFill>
                <a:cs typeface="Times New Roman" panose="02020603050405020304" pitchFamily="18" charset="0"/>
              </a:rPr>
              <a:t>  CCP 200 UI/</a:t>
            </a:r>
            <a:r>
              <a:rPr lang="fr-FR" dirty="0" err="1">
                <a:solidFill>
                  <a:srgbClr val="000000"/>
                </a:solidFill>
                <a:cs typeface="Times New Roman" panose="02020603050405020304" pitchFamily="18" charset="0"/>
              </a:rPr>
              <a:t>mL</a:t>
            </a:r>
            <a:r>
              <a:rPr lang="fr-FR" dirty="0">
                <a:solidFill>
                  <a:srgbClr val="000000"/>
                </a:solidFill>
                <a:cs typeface="Times New Roman" panose="02020603050405020304" pitchFamily="18" charset="0"/>
              </a:rPr>
              <a:t>).</a:t>
            </a:r>
          </a:p>
          <a:p>
            <a:pPr lvl="2"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Activité élevée (DAS 28 à de 5,4). </a:t>
            </a:r>
          </a:p>
          <a:p>
            <a:pPr lvl="2"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4 ans d’évolution</a:t>
            </a:r>
          </a:p>
          <a:p>
            <a:pPr algn="just">
              <a:lnSpc>
                <a:spcPct val="150000"/>
              </a:lnSpc>
            </a:pPr>
            <a:r>
              <a:rPr lang="fr-FR" dirty="0">
                <a:solidFill>
                  <a:srgbClr val="000000"/>
                </a:solidFill>
                <a:cs typeface="Times New Roman" panose="02020603050405020304" pitchFamily="18" charset="0"/>
              </a:rPr>
              <a:t>Suspicion de lymphome:</a:t>
            </a:r>
          </a:p>
          <a:p>
            <a:pPr lvl="2"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Masse </a:t>
            </a:r>
            <a:r>
              <a:rPr lang="fr-FR" dirty="0" err="1">
                <a:solidFill>
                  <a:srgbClr val="000000"/>
                </a:solidFill>
                <a:cs typeface="Times New Roman" panose="02020603050405020304" pitchFamily="18" charset="0"/>
              </a:rPr>
              <a:t>pariéto</a:t>
            </a:r>
            <a:r>
              <a:rPr lang="fr-FR" dirty="0">
                <a:solidFill>
                  <a:srgbClr val="000000"/>
                </a:solidFill>
                <a:cs typeface="Times New Roman" panose="02020603050405020304" pitchFamily="18" charset="0"/>
              </a:rPr>
              <a:t>-colique, cachexie.</a:t>
            </a:r>
          </a:p>
          <a:p>
            <a:pPr lvl="2"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Anémie MH à 5 g/dl </a:t>
            </a:r>
            <a:r>
              <a:rPr lang="fr-FR" b="1" dirty="0">
                <a:solidFill>
                  <a:srgbClr val="000000"/>
                </a:solidFill>
                <a:cs typeface="Times New Roman" panose="02020603050405020304" pitchFamily="18" charset="0"/>
              </a:rPr>
              <a:t>décompensée</a:t>
            </a:r>
          </a:p>
          <a:p>
            <a:pPr lvl="2" algn="just">
              <a:lnSpc>
                <a:spcPct val="150000"/>
              </a:lnSpc>
              <a:buFont typeface="Courier New" panose="02070309020205020404" pitchFamily="49" charset="0"/>
              <a:buChar char="o"/>
            </a:pPr>
            <a:r>
              <a:rPr lang="fr-FR" dirty="0">
                <a:solidFill>
                  <a:srgbClr val="000000"/>
                </a:solidFill>
                <a:cs typeface="Times New Roman" panose="02020603050405020304" pitchFamily="18" charset="0"/>
              </a:rPr>
              <a:t>neutropénie à 1500</a:t>
            </a:r>
          </a:p>
        </p:txBody>
      </p:sp>
      <p:pic>
        <p:nvPicPr>
          <p:cNvPr id="6" name="Image 5">
            <a:extLst>
              <a:ext uri="{FF2B5EF4-FFF2-40B4-BE49-F238E27FC236}">
                <a16:creationId xmlns="" xmlns:a16="http://schemas.microsoft.com/office/drawing/2014/main" id="{3F38112A-757E-445A-9431-0B669AD8F0B1}"/>
              </a:ext>
            </a:extLst>
          </p:cNvPr>
          <p:cNvPicPr/>
          <p:nvPr/>
        </p:nvPicPr>
        <p:blipFill rotWithShape="1">
          <a:blip r:embed="rId3" cstate="print">
            <a:extLst>
              <a:ext uri="{28A0092B-C50C-407E-A947-70E740481C1C}">
                <a14:useLocalDpi xmlns:a14="http://schemas.microsoft.com/office/drawing/2010/main" val="0"/>
              </a:ext>
            </a:extLst>
          </a:blip>
          <a:srcRect l="9364" t="13897" r="14660" b="16390"/>
          <a:stretch/>
        </p:blipFill>
        <p:spPr bwMode="auto">
          <a:xfrm>
            <a:off x="6488935" y="3591499"/>
            <a:ext cx="5396135" cy="30051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6425550"/>
      </p:ext>
    </p:extLst>
  </p:cSld>
  <p:clrMapOvr>
    <a:masterClrMapping/>
  </p:clrMapOvr>
</p:sld>
</file>

<file path=ppt/theme/theme1.xml><?xml version="1.0" encoding="utf-8"?>
<a:theme xmlns:a="http://schemas.openxmlformats.org/drawingml/2006/main" name="Thème Office">
  <a:themeElements>
    <a:clrScheme name="SFR">
      <a:dk1>
        <a:srgbClr val="262626"/>
      </a:dk1>
      <a:lt1>
        <a:sysClr val="window" lastClr="FFFFFF"/>
      </a:lt1>
      <a:dk2>
        <a:srgbClr val="512A5B"/>
      </a:dk2>
      <a:lt2>
        <a:srgbClr val="EEECE1"/>
      </a:lt2>
      <a:accent1>
        <a:srgbClr val="4F81BD"/>
      </a:accent1>
      <a:accent2>
        <a:srgbClr val="C00000"/>
      </a:accent2>
      <a:accent3>
        <a:srgbClr val="76923C"/>
      </a:accent3>
      <a:accent4>
        <a:srgbClr val="8064A2"/>
      </a:accent4>
      <a:accent5>
        <a:srgbClr val="4BACC6"/>
      </a:accent5>
      <a:accent6>
        <a:srgbClr val="F79646"/>
      </a:accent6>
      <a:hlink>
        <a:srgbClr val="76923C"/>
      </a:hlink>
      <a:folHlink>
        <a:srgbClr val="7692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920</Words>
  <Application>Microsoft Office PowerPoint</Application>
  <PresentationFormat>Grand écran</PresentationFormat>
  <Paragraphs>165</Paragraphs>
  <Slides>23</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Calibri Light</vt:lpstr>
      <vt:lpstr>Courier New</vt:lpstr>
      <vt:lpstr>Times New Roman</vt:lpstr>
      <vt:lpstr>Wingdings</vt:lpstr>
      <vt:lpstr>Thème Office</vt:lpstr>
      <vt:lpstr>Atteintes cardiovasculaires au cours des maladies systémiques en rhumatologie à Bobo-Dioulasso (2018-2019): cause directe de décès dans 100% des cas. </vt:lpstr>
      <vt:lpstr>Conflits d’intérêts</vt:lpstr>
      <vt:lpstr>INTRODUCTION</vt:lpstr>
      <vt:lpstr>PATIENTE 1</vt:lpstr>
      <vt:lpstr>PATIENTE 1</vt:lpstr>
      <vt:lpstr>PATIENTE 1</vt:lpstr>
      <vt:lpstr>PATIENTE 1</vt:lpstr>
      <vt:lpstr>PATIENTE 2</vt:lpstr>
      <vt:lpstr>PATIENTE 2</vt:lpstr>
      <vt:lpstr>PATIENTE 2</vt:lpstr>
      <vt:lpstr>PATIENTE 2</vt:lpstr>
      <vt:lpstr>Présentation PowerPoint</vt:lpstr>
      <vt:lpstr>PATIENTE 3</vt:lpstr>
      <vt:lpstr>PATIENTE 3</vt:lpstr>
      <vt:lpstr>PATIENTE 3</vt:lpstr>
      <vt:lpstr>Présentation PowerPoint</vt:lpstr>
      <vt:lpstr>PATIENTE 4</vt:lpstr>
      <vt:lpstr>PATIENTE 4</vt:lpstr>
      <vt:lpstr>PATIENTE 4</vt:lpstr>
      <vt:lpstr>Présentation PowerPoint</vt:lpstr>
      <vt:lpstr>ANALYSE</vt:lpstr>
      <vt:lpstr>CONCLUSION</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Noyal</dc:creator>
  <cp:lastModifiedBy>Charles SOUGUE</cp:lastModifiedBy>
  <cp:revision>436</cp:revision>
  <dcterms:created xsi:type="dcterms:W3CDTF">2018-09-03T08:51:25Z</dcterms:created>
  <dcterms:modified xsi:type="dcterms:W3CDTF">2021-10-29T11:49:05Z</dcterms:modified>
</cp:coreProperties>
</file>